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5381" r:id="rId1"/>
    <p:sldMasterId id="2147485430" r:id="rId2"/>
  </p:sldMasterIdLst>
  <p:notesMasterIdLst>
    <p:notesMasterId r:id="rId26"/>
  </p:notesMasterIdLst>
  <p:handoutMasterIdLst>
    <p:handoutMasterId r:id="rId27"/>
  </p:handoutMasterIdLst>
  <p:sldIdLst>
    <p:sldId id="3785" r:id="rId3"/>
    <p:sldId id="3827" r:id="rId4"/>
    <p:sldId id="3936" r:id="rId5"/>
    <p:sldId id="3993" r:id="rId6"/>
    <p:sldId id="3994" r:id="rId7"/>
    <p:sldId id="3996" r:id="rId8"/>
    <p:sldId id="3997" r:id="rId9"/>
    <p:sldId id="3998" r:id="rId10"/>
    <p:sldId id="3999" r:id="rId11"/>
    <p:sldId id="4000" r:id="rId12"/>
    <p:sldId id="4001" r:id="rId13"/>
    <p:sldId id="3937" r:id="rId14"/>
    <p:sldId id="3975" r:id="rId15"/>
    <p:sldId id="3976" r:id="rId16"/>
    <p:sldId id="4002" r:id="rId17"/>
    <p:sldId id="3977" r:id="rId18"/>
    <p:sldId id="3980" r:id="rId19"/>
    <p:sldId id="4003" r:id="rId20"/>
    <p:sldId id="3981" r:id="rId21"/>
    <p:sldId id="4004" r:id="rId22"/>
    <p:sldId id="4005" r:id="rId23"/>
    <p:sldId id="4006" r:id="rId24"/>
    <p:sldId id="4007" r:id="rId25"/>
  </p:sldIdLst>
  <p:sldSz cx="9906000" cy="6858000" type="A4"/>
  <p:notesSz cx="6797675" cy="9928225"/>
  <p:embeddedFontLst>
    <p:embeddedFont>
      <p:font typeface="맑은 고딕" panose="020B0503020000020004" pitchFamily="50" charset="-127"/>
      <p:regular r:id="rId28"/>
      <p:bold r:id="rId29"/>
    </p:embeddedFont>
    <p:embeddedFont>
      <p:font typeface="Gill Sans MT" panose="020B0600000101010101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84" userDrawn="1">
          <p15:clr>
            <a:srgbClr val="A4A3A4"/>
          </p15:clr>
        </p15:guide>
        <p15:guide id="3" orient="horz" pos="3793" userDrawn="1">
          <p15:clr>
            <a:srgbClr val="A4A3A4"/>
          </p15:clr>
        </p15:guide>
        <p15:guide id="4" orient="horz" pos="8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0099"/>
    <a:srgbClr val="003399"/>
    <a:srgbClr val="CCFFFF"/>
    <a:srgbClr val="000000"/>
    <a:srgbClr val="3366FF"/>
    <a:srgbClr val="66CCFF"/>
    <a:srgbClr val="FFFFCC"/>
    <a:srgbClr val="33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94267" autoAdjust="0"/>
  </p:normalViewPr>
  <p:slideViewPr>
    <p:cSldViewPr snapToObjects="1">
      <p:cViewPr varScale="1">
        <p:scale>
          <a:sx n="113" d="100"/>
          <a:sy n="113" d="100"/>
        </p:scale>
        <p:origin x="1596" y="114"/>
      </p:cViewPr>
      <p:guideLst>
        <p:guide orient="horz" pos="2160"/>
        <p:guide pos="2984"/>
        <p:guide orient="horz" pos="3793"/>
        <p:guide orient="horz" pos="890"/>
      </p:guideLst>
    </p:cSldViewPr>
  </p:slideViewPr>
  <p:outlineViewPr>
    <p:cViewPr>
      <p:scale>
        <a:sx n="33" d="100"/>
        <a:sy n="33" d="100"/>
      </p:scale>
      <p:origin x="0" y="12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92" d="100"/>
          <a:sy n="192" d="100"/>
        </p:scale>
        <p:origin x="168" y="106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PRI\Desktop\&#51064;&#44277;&#51648;&#45733;%20R&amp;D%20&#51089;&#50629;\2013-2018%20R&amp;D%20&#51064;&#44277;&#51648;&#4573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PRI\Desktop\&#51064;&#44277;&#51648;&#45733;%20R&amp;D%20&#51089;&#50629;\2013-2018%20R&amp;D%20&#51064;&#44277;&#51648;&#4573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200"/>
              <a:t>인공지능 관련 키워드를 포함한 </a:t>
            </a:r>
            <a:r>
              <a:rPr lang="en-US" altLang="ko-KR" sz="1200"/>
              <a:t>R&amp;D </a:t>
            </a:r>
            <a:r>
              <a:rPr lang="ko-KR" altLang="en-US" sz="1200"/>
              <a:t>과제수 </a:t>
            </a:r>
            <a:r>
              <a:rPr lang="en-US" altLang="ko-KR" sz="1200"/>
              <a:t>(</a:t>
            </a:r>
            <a:r>
              <a:rPr lang="ko-KR" altLang="en-US" sz="1200"/>
              <a:t>건</a:t>
            </a:r>
            <a:r>
              <a:rPr lang="en-US" altLang="ko-KR" sz="1200"/>
              <a:t>)</a:t>
            </a:r>
            <a:endParaRPr lang="ko-KR" altLang="en-US" sz="1200"/>
          </a:p>
        </c:rich>
      </c:tx>
      <c:layout>
        <c:manualLayout>
          <c:xMode val="edge"/>
          <c:yMode val="edge"/>
          <c:x val="0.14492344706911639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'인공지능 다수 키워드 적용 - 2018 추가'!$B$5</c:f>
              <c:strCache>
                <c:ptCount val="1"/>
                <c:pt idx="0">
                  <c:v>인공지능 관련 키워드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6.4675810185185187E-2"/>
                  <c:y val="-4.40970486111111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ko-KR" b="1" dirty="0" smtClean="0"/>
                      <a:t>2473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843518518518512E-2"/>
                      <c:h val="9.2538194444444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858-4C98-A082-D708824C41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'인공지능 다수 키워드 적용 - 2018 추가'!$C$3:$H$3</c:f>
              <c:strCache>
                <c:ptCount val="6"/>
                <c:pt idx="0">
                  <c:v>2013년</c:v>
                </c:pt>
                <c:pt idx="1">
                  <c:v>2014년</c:v>
                </c:pt>
                <c:pt idx="2">
                  <c:v>2015년</c:v>
                </c:pt>
                <c:pt idx="3">
                  <c:v>2016년</c:v>
                </c:pt>
                <c:pt idx="4">
                  <c:v>2017년 </c:v>
                </c:pt>
                <c:pt idx="5">
                  <c:v>2018년</c:v>
                </c:pt>
              </c:strCache>
            </c:strRef>
          </c:cat>
          <c:val>
            <c:numRef>
              <c:f>'인공지능 다수 키워드 적용 - 2018 추가'!$C$5:$H$5</c:f>
              <c:numCache>
                <c:formatCode>_(* #,##0_);_(* \(#,##0\);_(* "-"_);_(@_)</c:formatCode>
                <c:ptCount val="6"/>
                <c:pt idx="0">
                  <c:v>225</c:v>
                </c:pt>
                <c:pt idx="1">
                  <c:v>258</c:v>
                </c:pt>
                <c:pt idx="2">
                  <c:v>354</c:v>
                </c:pt>
                <c:pt idx="3">
                  <c:v>734</c:v>
                </c:pt>
                <c:pt idx="4">
                  <c:v>1603</c:v>
                </c:pt>
                <c:pt idx="5">
                  <c:v>2473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58-4C98-A082-D708824C4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7084303"/>
        <c:axId val="1997079311"/>
      </c:lineChart>
      <c:catAx>
        <c:axId val="1997084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97079311"/>
        <c:crosses val="autoZero"/>
        <c:auto val="1"/>
        <c:lblAlgn val="ctr"/>
        <c:lblOffset val="100"/>
        <c:noMultiLvlLbl val="0"/>
      </c:catAx>
      <c:valAx>
        <c:axId val="1997079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97084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/>
              <a:t>인공지능 관련 </a:t>
            </a:r>
            <a:r>
              <a:rPr lang="en-US" altLang="ko-KR"/>
              <a:t>R&amp;D </a:t>
            </a:r>
            <a:r>
              <a:rPr lang="ko-KR" altLang="en-US"/>
              <a:t>중 정보</a:t>
            </a:r>
            <a:r>
              <a:rPr lang="en-US" altLang="ko-KR"/>
              <a:t>/</a:t>
            </a:r>
            <a:r>
              <a:rPr lang="ko-KR" altLang="en-US"/>
              <a:t>통신 비중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'인공지능 다수 키워드 적용 - 2018 추가'!$B$37</c:f>
              <c:strCache>
                <c:ptCount val="1"/>
                <c:pt idx="0">
                  <c:v>정보통신 비중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7222222222222249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B07-405C-9111-4EC33F91ED68}"/>
                </c:ext>
              </c:extLst>
            </c:dLbl>
            <c:dLbl>
              <c:idx val="1"/>
              <c:layout>
                <c:manualLayout>
                  <c:x val="-5.5555555555555608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B07-405C-9111-4EC33F91ED68}"/>
                </c:ext>
              </c:extLst>
            </c:dLbl>
            <c:dLbl>
              <c:idx val="2"/>
              <c:layout>
                <c:manualLayout>
                  <c:x val="-5.2777777777777778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B07-405C-9111-4EC33F91ED68}"/>
                </c:ext>
              </c:extLst>
            </c:dLbl>
            <c:dLbl>
              <c:idx val="3"/>
              <c:layout>
                <c:manualLayout>
                  <c:x val="-5.2777777777777882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B07-405C-9111-4EC33F91ED68}"/>
                </c:ext>
              </c:extLst>
            </c:dLbl>
            <c:dLbl>
              <c:idx val="4"/>
              <c:layout>
                <c:manualLayout>
                  <c:x val="-4.7222222222222221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B07-405C-9111-4EC33F91ED68}"/>
                </c:ext>
              </c:extLst>
            </c:dLbl>
            <c:dLbl>
              <c:idx val="5"/>
              <c:layout>
                <c:manualLayout>
                  <c:x val="-5.5555555555555455E-2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B07-405C-9111-4EC33F91ED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'인공지능 다수 키워드 적용 - 2018 추가'!$C$3:$H$3</c:f>
              <c:strCache>
                <c:ptCount val="6"/>
                <c:pt idx="0">
                  <c:v>2013년</c:v>
                </c:pt>
                <c:pt idx="1">
                  <c:v>2014년</c:v>
                </c:pt>
                <c:pt idx="2">
                  <c:v>2015년</c:v>
                </c:pt>
                <c:pt idx="3">
                  <c:v>2016년</c:v>
                </c:pt>
                <c:pt idx="4">
                  <c:v>2017년 </c:v>
                </c:pt>
                <c:pt idx="5">
                  <c:v>2018년</c:v>
                </c:pt>
              </c:strCache>
            </c:strRef>
          </c:cat>
          <c:val>
            <c:numRef>
              <c:f>'인공지능 다수 키워드 적용 - 2018 추가'!$C$37:$H$37</c:f>
              <c:numCache>
                <c:formatCode>0.0%</c:formatCode>
                <c:ptCount val="6"/>
                <c:pt idx="0">
                  <c:v>0.43555555555555553</c:v>
                </c:pt>
                <c:pt idx="1">
                  <c:v>0.46511627906976744</c:v>
                </c:pt>
                <c:pt idx="2">
                  <c:v>0.48305084745762711</c:v>
                </c:pt>
                <c:pt idx="3">
                  <c:v>0.49046321525885561</c:v>
                </c:pt>
                <c:pt idx="4">
                  <c:v>0.48097317529631939</c:v>
                </c:pt>
                <c:pt idx="5">
                  <c:v>0.45612616255560051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B07-405C-9111-4EC33F91E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9101487"/>
        <c:axId val="1779099407"/>
      </c:lineChart>
      <c:catAx>
        <c:axId val="1779101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779099407"/>
        <c:crosses val="autoZero"/>
        <c:auto val="1"/>
        <c:lblAlgn val="ctr"/>
        <c:lblOffset val="100"/>
        <c:noMultiLvlLbl val="0"/>
      </c:catAx>
      <c:valAx>
        <c:axId val="1779099407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77910148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5659" cy="496412"/>
          </a:xfrm>
          <a:prstGeom prst="rect">
            <a:avLst/>
          </a:prstGeom>
        </p:spPr>
        <p:txBody>
          <a:bodyPr vert="horz" lIns="95495" tIns="47749" rIns="95495" bIns="47749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6" y="4"/>
            <a:ext cx="2945659" cy="496412"/>
          </a:xfrm>
          <a:prstGeom prst="rect">
            <a:avLst/>
          </a:prstGeom>
        </p:spPr>
        <p:txBody>
          <a:bodyPr vert="horz" lIns="95495" tIns="47749" rIns="95495" bIns="47749" rtlCol="0"/>
          <a:lstStyle>
            <a:lvl1pPr algn="r">
              <a:defRPr sz="1300"/>
            </a:lvl1pPr>
          </a:lstStyle>
          <a:p>
            <a:fld id="{605EA40D-8A8C-41AE-97D6-99801F06E453}" type="datetimeFigureOut">
              <a:rPr lang="ko-KR" altLang="en-US" smtClean="0"/>
              <a:pPr/>
              <a:t>2019-10-02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9430097"/>
            <a:ext cx="2945659" cy="496412"/>
          </a:xfrm>
          <a:prstGeom prst="rect">
            <a:avLst/>
          </a:prstGeom>
        </p:spPr>
        <p:txBody>
          <a:bodyPr vert="horz" lIns="95495" tIns="47749" rIns="95495" bIns="47749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6" y="9430097"/>
            <a:ext cx="2945659" cy="496412"/>
          </a:xfrm>
          <a:prstGeom prst="rect">
            <a:avLst/>
          </a:prstGeom>
        </p:spPr>
        <p:txBody>
          <a:bodyPr vert="horz" lIns="95495" tIns="47749" rIns="95495" bIns="47749" rtlCol="0" anchor="b"/>
          <a:lstStyle>
            <a:lvl1pPr algn="r">
              <a:defRPr sz="1300"/>
            </a:lvl1pPr>
          </a:lstStyle>
          <a:p>
            <a:fld id="{5A433049-BB43-4E83-81B8-C9E31F9887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6395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5" tIns="47749" rIns="95495" bIns="4774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6" y="4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5" tIns="47749" rIns="95495" bIns="4774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9BE63B27-62BC-4F24-8030-0CE5432CB37F}" type="datetimeFigureOut">
              <a:rPr lang="ko-KR" altLang="en-US"/>
              <a:pPr>
                <a:defRPr/>
              </a:pPr>
              <a:t>2019-10-02</a:t>
            </a:fld>
            <a:endParaRPr lang="en-US" altLang="ko-KR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6125"/>
            <a:ext cx="537210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9" y="4715909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5" tIns="47749" rIns="95495" bIns="477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394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30097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5" tIns="47749" rIns="95495" bIns="4774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4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6" y="9430097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5" tIns="47749" rIns="95495" bIns="4774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ADED3B85-11B7-4E62-A6B5-F309D126AD6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83638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ED3B85-11B7-4E62-A6B5-F309D126AD60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68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ED3B85-11B7-4E62-A6B5-F309D126AD60}" type="slidenum">
              <a:rPr lang="ko-KR" altLang="en-US" smtClean="0"/>
              <a:pPr>
                <a:defRPr/>
              </a:pPr>
              <a:t>13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52147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ED3B85-11B7-4E62-A6B5-F309D126AD60}" type="slidenum">
              <a:rPr lang="ko-KR" altLang="en-US" smtClean="0"/>
              <a:pPr>
                <a:defRPr/>
              </a:pPr>
              <a:t>14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76527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ED3B85-11B7-4E62-A6B5-F309D126AD60}" type="slidenum">
              <a:rPr lang="ko-KR" altLang="en-US" smtClean="0"/>
              <a:pPr>
                <a:defRPr/>
              </a:pPr>
              <a:t>15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3484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ED3B85-11B7-4E62-A6B5-F309D126AD60}" type="slidenum">
              <a:rPr lang="ko-KR" altLang="en-US" smtClean="0"/>
              <a:pPr>
                <a:defRPr/>
              </a:pPr>
              <a:t>16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0437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ED3B85-11B7-4E62-A6B5-F309D126AD60}" type="slidenum">
              <a:rPr lang="ko-KR" altLang="en-US" smtClean="0"/>
              <a:pPr>
                <a:defRPr/>
              </a:pPr>
              <a:t>17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97319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ED3B85-11B7-4E62-A6B5-F309D126AD60}" type="slidenum">
              <a:rPr lang="ko-KR" altLang="en-US" smtClean="0"/>
              <a:pPr>
                <a:defRPr/>
              </a:pPr>
              <a:t>19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81568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ED3B85-11B7-4E62-A6B5-F309D126AD60}" type="slidenum">
              <a:rPr lang="ko-KR" altLang="en-US" smtClean="0"/>
              <a:pPr>
                <a:defRPr/>
              </a:pPr>
              <a:t>20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587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ED3B85-11B7-4E62-A6B5-F309D126AD60}" type="slidenum">
              <a:rPr lang="ko-KR" altLang="en-US" smtClean="0"/>
              <a:pPr>
                <a:defRPr/>
              </a:pPr>
              <a:t>21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32338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ED3B85-11B7-4E62-A6B5-F309D126AD60}" type="slidenum">
              <a:rPr lang="ko-KR" altLang="en-US" smtClean="0"/>
              <a:pPr>
                <a:defRPr/>
              </a:pPr>
              <a:t>22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97889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ED3B85-11B7-4E62-A6B5-F309D126AD60}" type="slidenum">
              <a:rPr lang="ko-KR" altLang="en-US" smtClean="0"/>
              <a:pPr>
                <a:defRPr/>
              </a:pPr>
              <a:t>23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1232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ED3B85-11B7-4E62-A6B5-F309D126AD60}" type="slidenum">
              <a:rPr lang="ko-KR" altLang="en-US" smtClean="0"/>
              <a:pPr>
                <a:defRPr/>
              </a:pPr>
              <a:t>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88166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ED3B85-11B7-4E62-A6B5-F309D126AD60}" type="slidenum">
              <a:rPr lang="ko-KR" altLang="en-US" smtClean="0"/>
              <a:pPr>
                <a:defRPr/>
              </a:pPr>
              <a:t>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81510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ED3B85-11B7-4E62-A6B5-F309D126AD60}" type="slidenum">
              <a:rPr lang="ko-KR" altLang="en-US" smtClean="0"/>
              <a:pPr>
                <a:defRPr/>
              </a:pPr>
              <a:t>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7469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ED3B85-11B7-4E62-A6B5-F309D126AD60}" type="slidenum">
              <a:rPr lang="ko-KR" altLang="en-US" smtClean="0"/>
              <a:pPr>
                <a:defRPr/>
              </a:pPr>
              <a:t>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83512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ED3B85-11B7-4E62-A6B5-F309D126AD60}" type="slidenum">
              <a:rPr lang="ko-KR" altLang="en-US" smtClean="0"/>
              <a:pPr>
                <a:defRPr/>
              </a:pPr>
              <a:t>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65220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ED3B85-11B7-4E62-A6B5-F309D126AD60}" type="slidenum">
              <a:rPr lang="ko-KR" altLang="en-US" smtClean="0"/>
              <a:pPr>
                <a:defRPr/>
              </a:pPr>
              <a:t>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37464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ED3B85-11B7-4E62-A6B5-F309D126AD60}" type="slidenum">
              <a:rPr lang="ko-KR" altLang="en-US" smtClean="0"/>
              <a:pPr>
                <a:defRPr/>
              </a:pPr>
              <a:t>10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10328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ED3B85-11B7-4E62-A6B5-F309D126AD60}" type="slidenum">
              <a:rPr lang="ko-KR" altLang="en-US" smtClean="0"/>
              <a:pPr>
                <a:defRPr/>
              </a:pPr>
              <a:t>12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5549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wmf"/><Relationship Id="rId4" Type="http://schemas.openxmlformats.org/officeDocument/2006/relationships/image" Target="../media/image7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w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7.w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wmf"/><Relationship Id="rId4" Type="http://schemas.openxmlformats.org/officeDocument/2006/relationships/image" Target="../media/image7.wmf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wmf"/><Relationship Id="rId4" Type="http://schemas.openxmlformats.org/officeDocument/2006/relationships/image" Target="../media/image7.w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4" t="4691" b="2929"/>
          <a:stretch/>
        </p:blipFill>
        <p:spPr bwMode="auto">
          <a:xfrm rot="10800000">
            <a:off x="2508426" y="1"/>
            <a:ext cx="739757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 userDrawn="1"/>
        </p:nvSpPr>
        <p:spPr bwMode="auto">
          <a:xfrm>
            <a:off x="1" y="692696"/>
            <a:ext cx="9896669" cy="5472609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glow rad="152400">
              <a:srgbClr val="0033CC">
                <a:alpha val="8000"/>
              </a:srgbClr>
            </a:glow>
          </a:effectLst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52733723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8667750" cy="8382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990600" y="1905000"/>
            <a:ext cx="4251325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5407025" y="1905000"/>
            <a:ext cx="4251325" cy="228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5407025" y="4343400"/>
            <a:ext cx="4251325" cy="228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7842250" y="6553200"/>
            <a:ext cx="206375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0" y="6234113"/>
            <a:ext cx="57785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3424B5-10A2-4120-993D-9E7E0A09ACFB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9420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8667750" cy="8382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990600" y="1905000"/>
            <a:ext cx="4251325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07025" y="1905000"/>
            <a:ext cx="4251325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7842250" y="6553200"/>
            <a:ext cx="206375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0" y="6234113"/>
            <a:ext cx="57785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5CB3AEB-860E-462C-9B33-80119F1AE21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29969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7842250" y="6553200"/>
            <a:ext cx="206375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0" y="6234113"/>
            <a:ext cx="57785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7F6E28-0C11-4AFB-8F71-948DF5ACD8C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8687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8667750" cy="8382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90600" y="1905000"/>
            <a:ext cx="4251325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5407025" y="1905000"/>
            <a:ext cx="4251325" cy="228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5407025" y="4343400"/>
            <a:ext cx="4251325" cy="228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7842250" y="6553200"/>
            <a:ext cx="206375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0" y="6234113"/>
            <a:ext cx="57785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629D50B-8472-4081-951F-197E0665AD5A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66773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8667750" cy="8382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7842250" y="6553200"/>
            <a:ext cx="206375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0" y="6234113"/>
            <a:ext cx="57785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8ED57D1-BAE6-4B12-B7E6-20E9983B38A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3288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8667750" cy="8382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990600" y="1905000"/>
            <a:ext cx="8667750" cy="47244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7842250" y="6553200"/>
            <a:ext cx="206375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0" y="6234113"/>
            <a:ext cx="57785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D7AF1D-11BB-4AD2-AFC5-DBC75EDB61E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0784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895654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3584853" y="999"/>
            <a:ext cx="6319357" cy="6866531"/>
          </a:xfrm>
          <a:prstGeom prst="rect">
            <a:avLst/>
          </a:prstGeom>
          <a:solidFill>
            <a:srgbClr val="4B4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275" tIns="53637" rIns="107275" bIns="53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900" dirty="0" smtClean="0">
                <a:solidFill>
                  <a:prstClr val="black"/>
                </a:solidFill>
                <a:latin typeface="맑은 고딕" pitchFamily="50" charset="-127"/>
              </a:rPr>
              <a:t>   </a:t>
            </a:r>
            <a:endParaRPr lang="ko-KR" altLang="en-US" sz="1900" dirty="0" err="1" smtClean="0">
              <a:solidFill>
                <a:prstClr val="black"/>
              </a:solidFill>
              <a:latin typeface="맑은 고딕" pitchFamily="50" charset="-127"/>
            </a:endParaRPr>
          </a:p>
        </p:txBody>
      </p:sp>
      <p:sp>
        <p:nvSpPr>
          <p:cNvPr id="20" name="평행 사변형 6"/>
          <p:cNvSpPr/>
          <p:nvPr/>
        </p:nvSpPr>
        <p:spPr>
          <a:xfrm>
            <a:off x="6" y="0"/>
            <a:ext cx="7965530" cy="6867528"/>
          </a:xfrm>
          <a:custGeom>
            <a:avLst/>
            <a:gdLst>
              <a:gd name="connsiteX0" fmla="*/ 0 w 1080120"/>
              <a:gd name="connsiteY0" fmla="*/ 798512 h 798512"/>
              <a:gd name="connsiteX1" fmla="*/ 199628 w 1080120"/>
              <a:gd name="connsiteY1" fmla="*/ 0 h 798512"/>
              <a:gd name="connsiteX2" fmla="*/ 1080120 w 1080120"/>
              <a:gd name="connsiteY2" fmla="*/ 0 h 798512"/>
              <a:gd name="connsiteX3" fmla="*/ 880492 w 1080120"/>
              <a:gd name="connsiteY3" fmla="*/ 798512 h 798512"/>
              <a:gd name="connsiteX4" fmla="*/ 0 w 1080120"/>
              <a:gd name="connsiteY4" fmla="*/ 798512 h 798512"/>
              <a:gd name="connsiteX0" fmla="*/ 0 w 1289125"/>
              <a:gd name="connsiteY0" fmla="*/ 798512 h 798512"/>
              <a:gd name="connsiteX1" fmla="*/ 199628 w 1289125"/>
              <a:gd name="connsiteY1" fmla="*/ 0 h 798512"/>
              <a:gd name="connsiteX2" fmla="*/ 1289125 w 1289125"/>
              <a:gd name="connsiteY2" fmla="*/ 0 h 798512"/>
              <a:gd name="connsiteX3" fmla="*/ 880492 w 1289125"/>
              <a:gd name="connsiteY3" fmla="*/ 798512 h 798512"/>
              <a:gd name="connsiteX4" fmla="*/ 0 w 1289125"/>
              <a:gd name="connsiteY4" fmla="*/ 798512 h 798512"/>
              <a:gd name="connsiteX0" fmla="*/ 0 w 1289125"/>
              <a:gd name="connsiteY0" fmla="*/ 798512 h 798512"/>
              <a:gd name="connsiteX1" fmla="*/ 199628 w 1289125"/>
              <a:gd name="connsiteY1" fmla="*/ 0 h 798512"/>
              <a:gd name="connsiteX2" fmla="*/ 1289125 w 1289125"/>
              <a:gd name="connsiteY2" fmla="*/ 0 h 798512"/>
              <a:gd name="connsiteX3" fmla="*/ 751144 w 1289125"/>
              <a:gd name="connsiteY3" fmla="*/ 797334 h 798512"/>
              <a:gd name="connsiteX4" fmla="*/ 0 w 1289125"/>
              <a:gd name="connsiteY4" fmla="*/ 798512 h 798512"/>
              <a:gd name="connsiteX0" fmla="*/ 0 w 1289125"/>
              <a:gd name="connsiteY0" fmla="*/ 798512 h 798512"/>
              <a:gd name="connsiteX1" fmla="*/ 199628 w 1289125"/>
              <a:gd name="connsiteY1" fmla="*/ 0 h 798512"/>
              <a:gd name="connsiteX2" fmla="*/ 1289125 w 1289125"/>
              <a:gd name="connsiteY2" fmla="*/ 0 h 798512"/>
              <a:gd name="connsiteX3" fmla="*/ 676090 w 1289125"/>
              <a:gd name="connsiteY3" fmla="*/ 798512 h 798512"/>
              <a:gd name="connsiteX4" fmla="*/ 0 w 1289125"/>
              <a:gd name="connsiteY4" fmla="*/ 798512 h 798512"/>
              <a:gd name="connsiteX0" fmla="*/ 0 w 1335435"/>
              <a:gd name="connsiteY0" fmla="*/ 846801 h 846801"/>
              <a:gd name="connsiteX1" fmla="*/ 199628 w 1335435"/>
              <a:gd name="connsiteY1" fmla="*/ 48289 h 846801"/>
              <a:gd name="connsiteX2" fmla="*/ 1335435 w 1335435"/>
              <a:gd name="connsiteY2" fmla="*/ 0 h 846801"/>
              <a:gd name="connsiteX3" fmla="*/ 676090 w 1335435"/>
              <a:gd name="connsiteY3" fmla="*/ 846801 h 846801"/>
              <a:gd name="connsiteX4" fmla="*/ 0 w 1335435"/>
              <a:gd name="connsiteY4" fmla="*/ 846801 h 846801"/>
              <a:gd name="connsiteX0" fmla="*/ 0 w 1335435"/>
              <a:gd name="connsiteY0" fmla="*/ 846801 h 847979"/>
              <a:gd name="connsiteX1" fmla="*/ 199628 w 1335435"/>
              <a:gd name="connsiteY1" fmla="*/ 48289 h 847979"/>
              <a:gd name="connsiteX2" fmla="*/ 1335435 w 1335435"/>
              <a:gd name="connsiteY2" fmla="*/ 0 h 847979"/>
              <a:gd name="connsiteX3" fmla="*/ 735175 w 1335435"/>
              <a:gd name="connsiteY3" fmla="*/ 847979 h 847979"/>
              <a:gd name="connsiteX4" fmla="*/ 0 w 1335435"/>
              <a:gd name="connsiteY4" fmla="*/ 846801 h 847979"/>
              <a:gd name="connsiteX0" fmla="*/ 0 w 1335435"/>
              <a:gd name="connsiteY0" fmla="*/ 846801 h 847979"/>
              <a:gd name="connsiteX1" fmla="*/ 158109 w 1335435"/>
              <a:gd name="connsiteY1" fmla="*/ 0 h 847979"/>
              <a:gd name="connsiteX2" fmla="*/ 1335435 w 1335435"/>
              <a:gd name="connsiteY2" fmla="*/ 0 h 847979"/>
              <a:gd name="connsiteX3" fmla="*/ 735175 w 1335435"/>
              <a:gd name="connsiteY3" fmla="*/ 847979 h 847979"/>
              <a:gd name="connsiteX4" fmla="*/ 0 w 1335435"/>
              <a:gd name="connsiteY4" fmla="*/ 846801 h 84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435" h="847979">
                <a:moveTo>
                  <a:pt x="0" y="846801"/>
                </a:moveTo>
                <a:lnTo>
                  <a:pt x="158109" y="0"/>
                </a:lnTo>
                <a:lnTo>
                  <a:pt x="1335435" y="0"/>
                </a:lnTo>
                <a:lnTo>
                  <a:pt x="735175" y="847979"/>
                </a:lnTo>
                <a:lnTo>
                  <a:pt x="0" y="846801"/>
                </a:lnTo>
                <a:close/>
              </a:path>
            </a:pathLst>
          </a:custGeom>
          <a:solidFill>
            <a:srgbClr val="008F4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275" tIns="53637" rIns="107275" bIns="53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00" dirty="0" err="1" smtClean="0">
              <a:solidFill>
                <a:prstClr val="black"/>
              </a:solidFill>
              <a:latin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2" y="0"/>
            <a:ext cx="4304926" cy="6867528"/>
          </a:xfrm>
          <a:prstGeom prst="rect">
            <a:avLst/>
          </a:prstGeom>
          <a:solidFill>
            <a:srgbClr val="008F4D"/>
          </a:solidFill>
          <a:ln w="9525">
            <a:noFill/>
            <a:round/>
            <a:headEnd/>
            <a:tailEnd/>
          </a:ln>
        </p:spPr>
        <p:txBody>
          <a:bodyPr wrap="none" lIns="107275" tIns="53637" rIns="107275" bIns="53637" rtlCol="0" anchor="ctr"/>
          <a:lstStyle/>
          <a:p>
            <a:pPr algn="ctr"/>
            <a:endParaRPr lang="ko-KR" altLang="en-US" sz="2100">
              <a:solidFill>
                <a:prstClr val="black"/>
              </a:solidFill>
            </a:endParaRPr>
          </a:p>
        </p:txBody>
      </p:sp>
      <p:pic>
        <p:nvPicPr>
          <p:cNvPr id="31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0642" y="164758"/>
            <a:ext cx="1264857" cy="48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직사각형 32"/>
          <p:cNvSpPr/>
          <p:nvPr/>
        </p:nvSpPr>
        <p:spPr bwMode="auto">
          <a:xfrm>
            <a:off x="1" y="799514"/>
            <a:ext cx="9904204" cy="6058489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07275" tIns="53637" rIns="107275" bIns="53637" rtlCol="0" anchor="ctr"/>
          <a:lstStyle/>
          <a:p>
            <a:pPr algn="ctr"/>
            <a:endParaRPr lang="ko-KR" altLang="en-US" sz="2100">
              <a:solidFill>
                <a:prstClr val="black"/>
              </a:solidFill>
            </a:endParaRPr>
          </a:p>
        </p:txBody>
      </p:sp>
      <p:sp>
        <p:nvSpPr>
          <p:cNvPr id="34" name="내용 개체 틀 2"/>
          <p:cNvSpPr>
            <a:spLocks noGrp="1"/>
          </p:cNvSpPr>
          <p:nvPr>
            <p:ph idx="1"/>
          </p:nvPr>
        </p:nvSpPr>
        <p:spPr>
          <a:xfrm>
            <a:off x="1" y="799514"/>
            <a:ext cx="9904204" cy="6058489"/>
          </a:xfrm>
          <a:prstGeom prst="rect">
            <a:avLst/>
          </a:prstGeom>
        </p:spPr>
        <p:txBody>
          <a:bodyPr lIns="107275" tIns="53637" rIns="107275" bIns="53637"/>
          <a:lstStyle>
            <a:lvl1pPr marL="424628" indent="-212313">
              <a:lnSpc>
                <a:spcPct val="120000"/>
              </a:lnSpc>
              <a:buClr>
                <a:schemeClr val="tx1"/>
              </a:buClr>
              <a:buSzPct val="115000"/>
              <a:buFont typeface="Arial" pitchFamily="34" charset="0"/>
              <a:buChar char="•"/>
              <a:defRPr sz="2600" baseline="0">
                <a:solidFill>
                  <a:schemeClr val="tx1"/>
                </a:solidFill>
                <a:latin typeface="맑은 고딕" pitchFamily="50" charset="-127"/>
              </a:defRPr>
            </a:lvl1pPr>
            <a:lvl2pPr marL="737511" indent="-212313">
              <a:lnSpc>
                <a:spcPct val="12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</a:defRPr>
            </a:lvl2pPr>
            <a:lvl3pPr marL="838081" indent="-141543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rgbClr val="464646"/>
                </a:solidFill>
                <a:latin typeface="맑은 고딕" pitchFamily="50" charset="-127"/>
              </a:defRPr>
            </a:lvl3pPr>
            <a:lvl4pPr marL="1162138" indent="-143405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800">
                <a:solidFill>
                  <a:srgbClr val="464646"/>
                </a:solidFill>
                <a:latin typeface="맑은 고딕" pitchFamily="50" charset="-127"/>
              </a:defRPr>
            </a:lvl4pPr>
            <a:lvl5pPr marL="1475022" indent="-134093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rgbClr val="464646"/>
                </a:solidFill>
                <a:latin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35" name="제목 1"/>
          <p:cNvSpPr>
            <a:spLocks noGrp="1"/>
          </p:cNvSpPr>
          <p:nvPr>
            <p:ph type="title"/>
          </p:nvPr>
        </p:nvSpPr>
        <p:spPr>
          <a:xfrm>
            <a:off x="-15552" y="0"/>
            <a:ext cx="7981084" cy="788671"/>
          </a:xfrm>
          <a:prstGeom prst="rect">
            <a:avLst/>
          </a:prstGeom>
        </p:spPr>
        <p:txBody>
          <a:bodyPr lIns="107275" tIns="53637" rIns="107275" bIns="53637" anchor="ctr">
            <a:noAutofit/>
          </a:bodyPr>
          <a:lstStyle>
            <a:lvl1pPr marL="208589" indent="0" algn="l" defTabSz="1072743" rtl="0" eaLnBrk="1" latinLnBrk="0" hangingPunct="1">
              <a:spcBef>
                <a:spcPct val="0"/>
              </a:spcBef>
              <a:buNone/>
              <a:defRPr lang="ko-KR" altLang="en-US" sz="3200" b="1" kern="1200" cap="non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6" name="슬라이드 번호 개체 틀 5"/>
          <p:cNvSpPr txBox="1">
            <a:spLocks/>
          </p:cNvSpPr>
          <p:nvPr/>
        </p:nvSpPr>
        <p:spPr>
          <a:xfrm>
            <a:off x="9457626" y="6701153"/>
            <a:ext cx="439544" cy="138499"/>
          </a:xfrm>
          <a:prstGeom prst="rect">
            <a:avLst/>
          </a:prstGeom>
          <a:ln>
            <a:noFill/>
          </a:ln>
        </p:spPr>
        <p:txBody>
          <a:bodyPr wrap="square" lIns="107275" tIns="0" rIns="107275" bIns="0">
            <a:spAutoFit/>
          </a:bodyPr>
          <a:lstStyle>
            <a:defPPr>
              <a:defRPr lang="ko-KR"/>
            </a:defPPr>
            <a:lvl1pPr marL="0" algn="ctr" defTabSz="914400" rtl="0" eaLnBrk="1" latinLnBrk="1" hangingPunct="1">
              <a:defRPr sz="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7FAB2ECF-54BC-4529-9761-96186C8F6D1E}" type="slidenum">
              <a:rPr kumimoji="0" lang="ko-KR" altLang="en-US" sz="900" smtClean="0">
                <a:solidFill>
                  <a:srgbClr val="000000"/>
                </a:solidFill>
                <a:latin typeface="맑은 고딕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900" dirty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>
          <a:xfrm>
            <a:off x="201217" y="6571334"/>
            <a:ext cx="9505950" cy="246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000" b="0">
                <a:solidFill>
                  <a:srgbClr val="0070C0"/>
                </a:solidFill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1628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3584853" y="999"/>
            <a:ext cx="6319357" cy="6866531"/>
          </a:xfrm>
          <a:prstGeom prst="rect">
            <a:avLst/>
          </a:prstGeom>
          <a:solidFill>
            <a:srgbClr val="4B4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275" tIns="53637" rIns="107275" bIns="53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900" dirty="0" smtClean="0">
                <a:solidFill>
                  <a:prstClr val="black"/>
                </a:solidFill>
                <a:latin typeface="맑은 고딕" pitchFamily="50" charset="-127"/>
              </a:rPr>
              <a:t>   </a:t>
            </a:r>
            <a:endParaRPr lang="ko-KR" altLang="en-US" sz="1900" dirty="0" err="1" smtClean="0">
              <a:solidFill>
                <a:prstClr val="black"/>
              </a:solidFill>
              <a:latin typeface="맑은 고딕" pitchFamily="50" charset="-127"/>
            </a:endParaRPr>
          </a:p>
        </p:txBody>
      </p:sp>
      <p:sp>
        <p:nvSpPr>
          <p:cNvPr id="20" name="평행 사변형 6"/>
          <p:cNvSpPr/>
          <p:nvPr/>
        </p:nvSpPr>
        <p:spPr>
          <a:xfrm>
            <a:off x="6" y="0"/>
            <a:ext cx="7965530" cy="6867528"/>
          </a:xfrm>
          <a:custGeom>
            <a:avLst/>
            <a:gdLst>
              <a:gd name="connsiteX0" fmla="*/ 0 w 1080120"/>
              <a:gd name="connsiteY0" fmla="*/ 798512 h 798512"/>
              <a:gd name="connsiteX1" fmla="*/ 199628 w 1080120"/>
              <a:gd name="connsiteY1" fmla="*/ 0 h 798512"/>
              <a:gd name="connsiteX2" fmla="*/ 1080120 w 1080120"/>
              <a:gd name="connsiteY2" fmla="*/ 0 h 798512"/>
              <a:gd name="connsiteX3" fmla="*/ 880492 w 1080120"/>
              <a:gd name="connsiteY3" fmla="*/ 798512 h 798512"/>
              <a:gd name="connsiteX4" fmla="*/ 0 w 1080120"/>
              <a:gd name="connsiteY4" fmla="*/ 798512 h 798512"/>
              <a:gd name="connsiteX0" fmla="*/ 0 w 1289125"/>
              <a:gd name="connsiteY0" fmla="*/ 798512 h 798512"/>
              <a:gd name="connsiteX1" fmla="*/ 199628 w 1289125"/>
              <a:gd name="connsiteY1" fmla="*/ 0 h 798512"/>
              <a:gd name="connsiteX2" fmla="*/ 1289125 w 1289125"/>
              <a:gd name="connsiteY2" fmla="*/ 0 h 798512"/>
              <a:gd name="connsiteX3" fmla="*/ 880492 w 1289125"/>
              <a:gd name="connsiteY3" fmla="*/ 798512 h 798512"/>
              <a:gd name="connsiteX4" fmla="*/ 0 w 1289125"/>
              <a:gd name="connsiteY4" fmla="*/ 798512 h 798512"/>
              <a:gd name="connsiteX0" fmla="*/ 0 w 1289125"/>
              <a:gd name="connsiteY0" fmla="*/ 798512 h 798512"/>
              <a:gd name="connsiteX1" fmla="*/ 199628 w 1289125"/>
              <a:gd name="connsiteY1" fmla="*/ 0 h 798512"/>
              <a:gd name="connsiteX2" fmla="*/ 1289125 w 1289125"/>
              <a:gd name="connsiteY2" fmla="*/ 0 h 798512"/>
              <a:gd name="connsiteX3" fmla="*/ 751144 w 1289125"/>
              <a:gd name="connsiteY3" fmla="*/ 797334 h 798512"/>
              <a:gd name="connsiteX4" fmla="*/ 0 w 1289125"/>
              <a:gd name="connsiteY4" fmla="*/ 798512 h 798512"/>
              <a:gd name="connsiteX0" fmla="*/ 0 w 1289125"/>
              <a:gd name="connsiteY0" fmla="*/ 798512 h 798512"/>
              <a:gd name="connsiteX1" fmla="*/ 199628 w 1289125"/>
              <a:gd name="connsiteY1" fmla="*/ 0 h 798512"/>
              <a:gd name="connsiteX2" fmla="*/ 1289125 w 1289125"/>
              <a:gd name="connsiteY2" fmla="*/ 0 h 798512"/>
              <a:gd name="connsiteX3" fmla="*/ 676090 w 1289125"/>
              <a:gd name="connsiteY3" fmla="*/ 798512 h 798512"/>
              <a:gd name="connsiteX4" fmla="*/ 0 w 1289125"/>
              <a:gd name="connsiteY4" fmla="*/ 798512 h 798512"/>
              <a:gd name="connsiteX0" fmla="*/ 0 w 1335435"/>
              <a:gd name="connsiteY0" fmla="*/ 846801 h 846801"/>
              <a:gd name="connsiteX1" fmla="*/ 199628 w 1335435"/>
              <a:gd name="connsiteY1" fmla="*/ 48289 h 846801"/>
              <a:gd name="connsiteX2" fmla="*/ 1335435 w 1335435"/>
              <a:gd name="connsiteY2" fmla="*/ 0 h 846801"/>
              <a:gd name="connsiteX3" fmla="*/ 676090 w 1335435"/>
              <a:gd name="connsiteY3" fmla="*/ 846801 h 846801"/>
              <a:gd name="connsiteX4" fmla="*/ 0 w 1335435"/>
              <a:gd name="connsiteY4" fmla="*/ 846801 h 846801"/>
              <a:gd name="connsiteX0" fmla="*/ 0 w 1335435"/>
              <a:gd name="connsiteY0" fmla="*/ 846801 h 847979"/>
              <a:gd name="connsiteX1" fmla="*/ 199628 w 1335435"/>
              <a:gd name="connsiteY1" fmla="*/ 48289 h 847979"/>
              <a:gd name="connsiteX2" fmla="*/ 1335435 w 1335435"/>
              <a:gd name="connsiteY2" fmla="*/ 0 h 847979"/>
              <a:gd name="connsiteX3" fmla="*/ 735175 w 1335435"/>
              <a:gd name="connsiteY3" fmla="*/ 847979 h 847979"/>
              <a:gd name="connsiteX4" fmla="*/ 0 w 1335435"/>
              <a:gd name="connsiteY4" fmla="*/ 846801 h 847979"/>
              <a:gd name="connsiteX0" fmla="*/ 0 w 1335435"/>
              <a:gd name="connsiteY0" fmla="*/ 846801 h 847979"/>
              <a:gd name="connsiteX1" fmla="*/ 158109 w 1335435"/>
              <a:gd name="connsiteY1" fmla="*/ 0 h 847979"/>
              <a:gd name="connsiteX2" fmla="*/ 1335435 w 1335435"/>
              <a:gd name="connsiteY2" fmla="*/ 0 h 847979"/>
              <a:gd name="connsiteX3" fmla="*/ 735175 w 1335435"/>
              <a:gd name="connsiteY3" fmla="*/ 847979 h 847979"/>
              <a:gd name="connsiteX4" fmla="*/ 0 w 1335435"/>
              <a:gd name="connsiteY4" fmla="*/ 846801 h 84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435" h="847979">
                <a:moveTo>
                  <a:pt x="0" y="846801"/>
                </a:moveTo>
                <a:lnTo>
                  <a:pt x="158109" y="0"/>
                </a:lnTo>
                <a:lnTo>
                  <a:pt x="1335435" y="0"/>
                </a:lnTo>
                <a:lnTo>
                  <a:pt x="735175" y="847979"/>
                </a:lnTo>
                <a:lnTo>
                  <a:pt x="0" y="846801"/>
                </a:lnTo>
                <a:close/>
              </a:path>
            </a:pathLst>
          </a:custGeom>
          <a:solidFill>
            <a:srgbClr val="008F4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275" tIns="53637" rIns="107275" bIns="536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00" dirty="0" err="1" smtClean="0">
              <a:solidFill>
                <a:prstClr val="black"/>
              </a:solidFill>
              <a:latin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2" y="0"/>
            <a:ext cx="4304926" cy="6867528"/>
          </a:xfrm>
          <a:prstGeom prst="rect">
            <a:avLst/>
          </a:prstGeom>
          <a:solidFill>
            <a:srgbClr val="008F4D"/>
          </a:solidFill>
          <a:ln w="9525">
            <a:noFill/>
            <a:round/>
            <a:headEnd/>
            <a:tailEnd/>
          </a:ln>
        </p:spPr>
        <p:txBody>
          <a:bodyPr wrap="none" lIns="107275" tIns="53637" rIns="107275" bIns="53637" rtlCol="0" anchor="ctr"/>
          <a:lstStyle/>
          <a:p>
            <a:pPr algn="ctr"/>
            <a:endParaRPr lang="ko-KR" altLang="en-US" sz="2100">
              <a:solidFill>
                <a:prstClr val="black"/>
              </a:solidFill>
            </a:endParaRPr>
          </a:p>
        </p:txBody>
      </p:sp>
      <p:pic>
        <p:nvPicPr>
          <p:cNvPr id="31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0642" y="164758"/>
            <a:ext cx="1264857" cy="48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직사각형 32"/>
          <p:cNvSpPr/>
          <p:nvPr/>
        </p:nvSpPr>
        <p:spPr bwMode="auto">
          <a:xfrm>
            <a:off x="1" y="799514"/>
            <a:ext cx="9904204" cy="6058489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07275" tIns="53637" rIns="107275" bIns="53637" rtlCol="0" anchor="ctr"/>
          <a:lstStyle/>
          <a:p>
            <a:pPr algn="ctr"/>
            <a:endParaRPr lang="ko-KR" altLang="en-US" sz="2100">
              <a:solidFill>
                <a:prstClr val="black"/>
              </a:solidFill>
            </a:endParaRPr>
          </a:p>
        </p:txBody>
      </p:sp>
      <p:sp>
        <p:nvSpPr>
          <p:cNvPr id="34" name="내용 개체 틀 2"/>
          <p:cNvSpPr>
            <a:spLocks noGrp="1"/>
          </p:cNvSpPr>
          <p:nvPr>
            <p:ph idx="1"/>
          </p:nvPr>
        </p:nvSpPr>
        <p:spPr>
          <a:xfrm>
            <a:off x="1" y="799514"/>
            <a:ext cx="9904204" cy="6058489"/>
          </a:xfrm>
          <a:prstGeom prst="rect">
            <a:avLst/>
          </a:prstGeom>
        </p:spPr>
        <p:txBody>
          <a:bodyPr lIns="107275" tIns="53637" rIns="107275" bIns="53637"/>
          <a:lstStyle>
            <a:lvl1pPr marL="424628" indent="-212313">
              <a:lnSpc>
                <a:spcPct val="120000"/>
              </a:lnSpc>
              <a:buClr>
                <a:schemeClr val="tx1"/>
              </a:buClr>
              <a:buSzPct val="115000"/>
              <a:buFont typeface="Arial" pitchFamily="34" charset="0"/>
              <a:buChar char="•"/>
              <a:defRPr sz="2600" baseline="0">
                <a:solidFill>
                  <a:schemeClr val="tx1"/>
                </a:solidFill>
                <a:latin typeface="맑은 고딕" pitchFamily="50" charset="-127"/>
              </a:defRPr>
            </a:lvl1pPr>
            <a:lvl2pPr marL="737511" indent="-212313">
              <a:lnSpc>
                <a:spcPct val="12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</a:defRPr>
            </a:lvl2pPr>
            <a:lvl3pPr marL="838081" indent="-141543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rgbClr val="464646"/>
                </a:solidFill>
                <a:latin typeface="맑은 고딕" pitchFamily="50" charset="-127"/>
              </a:defRPr>
            </a:lvl3pPr>
            <a:lvl4pPr marL="1162138" indent="-143405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800">
                <a:solidFill>
                  <a:srgbClr val="464646"/>
                </a:solidFill>
                <a:latin typeface="맑은 고딕" pitchFamily="50" charset="-127"/>
              </a:defRPr>
            </a:lvl4pPr>
            <a:lvl5pPr marL="1475022" indent="-134093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rgbClr val="464646"/>
                </a:solidFill>
                <a:latin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35" name="제목 1"/>
          <p:cNvSpPr>
            <a:spLocks noGrp="1"/>
          </p:cNvSpPr>
          <p:nvPr>
            <p:ph type="title"/>
          </p:nvPr>
        </p:nvSpPr>
        <p:spPr>
          <a:xfrm>
            <a:off x="-15552" y="0"/>
            <a:ext cx="7981084" cy="788671"/>
          </a:xfrm>
          <a:prstGeom prst="rect">
            <a:avLst/>
          </a:prstGeom>
        </p:spPr>
        <p:txBody>
          <a:bodyPr lIns="107275" tIns="53637" rIns="107275" bIns="53637" anchor="ctr">
            <a:noAutofit/>
          </a:bodyPr>
          <a:lstStyle>
            <a:lvl1pPr marL="208589" indent="0" algn="l" defTabSz="1072743" rtl="0" eaLnBrk="1" latinLnBrk="0" hangingPunct="1">
              <a:spcBef>
                <a:spcPct val="0"/>
              </a:spcBef>
              <a:buNone/>
              <a:defRPr lang="ko-KR" altLang="en-US" sz="3200" b="1" kern="1200" cap="non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6" name="슬라이드 번호 개체 틀 5"/>
          <p:cNvSpPr txBox="1">
            <a:spLocks/>
          </p:cNvSpPr>
          <p:nvPr/>
        </p:nvSpPr>
        <p:spPr>
          <a:xfrm>
            <a:off x="9457626" y="6701153"/>
            <a:ext cx="439544" cy="138499"/>
          </a:xfrm>
          <a:prstGeom prst="rect">
            <a:avLst/>
          </a:prstGeom>
          <a:ln>
            <a:noFill/>
          </a:ln>
        </p:spPr>
        <p:txBody>
          <a:bodyPr wrap="square" lIns="107275" tIns="0" rIns="107275" bIns="0">
            <a:spAutoFit/>
          </a:bodyPr>
          <a:lstStyle>
            <a:defPPr>
              <a:defRPr lang="ko-KR"/>
            </a:defPPr>
            <a:lvl1pPr marL="0" algn="ctr" defTabSz="914400" rtl="0" eaLnBrk="1" latinLnBrk="1" hangingPunct="1">
              <a:defRPr sz="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7FAB2ECF-54BC-4529-9761-96186C8F6D1E}" type="slidenum">
              <a:rPr kumimoji="0" lang="ko-KR" altLang="en-US" sz="900" smtClean="0">
                <a:solidFill>
                  <a:srgbClr val="000000"/>
                </a:solidFill>
                <a:latin typeface="맑은 고딕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900" dirty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>
          <a:xfrm>
            <a:off x="201217" y="6571334"/>
            <a:ext cx="9505950" cy="246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000" b="0">
                <a:solidFill>
                  <a:srgbClr val="0070C0"/>
                </a:solidFill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9515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309" r="12220" b="-1"/>
          <a:stretch/>
        </p:blipFill>
        <p:spPr bwMode="auto">
          <a:xfrm>
            <a:off x="128464" y="-1"/>
            <a:ext cx="977753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16" y="6059388"/>
            <a:ext cx="4011258" cy="364928"/>
          </a:xfrm>
          <a:prstGeom prst="rect">
            <a:avLst/>
          </a:prstGeom>
        </p:spPr>
      </p:pic>
      <p:pic>
        <p:nvPicPr>
          <p:cNvPr id="9" name="Picture 4" descr="C:\Users\yoon\Downloads\공공누리\type4.wmf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003" y="6453336"/>
            <a:ext cx="1433543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2794" y="1700808"/>
            <a:ext cx="8915400" cy="1143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ko-KR" altLang="en-US" dirty="0"/>
          </a:p>
        </p:txBody>
      </p:sp>
      <p:pic>
        <p:nvPicPr>
          <p:cNvPr id="10" name="Picture 2" descr="C:\Users\user\Desktop\SW중심사회think tank(한).w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12" y="6140695"/>
            <a:ext cx="2218459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9516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0" b="78"/>
          <a:stretch/>
        </p:blipFill>
        <p:spPr bwMode="auto">
          <a:xfrm>
            <a:off x="-9679" y="-23353"/>
            <a:ext cx="9906347" cy="435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395290" y="1196752"/>
            <a:ext cx="9145016" cy="5328592"/>
          </a:xfrm>
          <a:prstGeom prst="rect">
            <a:avLst/>
          </a:prstGeom>
        </p:spPr>
        <p:txBody>
          <a:bodyPr wrap="square" lIns="107275" tIns="144000" rIns="107275" bIns="53637">
            <a:noAutofit/>
          </a:bodyPr>
          <a:lstStyle>
            <a:lvl1pPr marL="449263" indent="-355600">
              <a:lnSpc>
                <a:spcPct val="120000"/>
              </a:lnSpc>
              <a:buClr>
                <a:srgbClr val="002563"/>
              </a:buClr>
              <a:buSzPct val="90000"/>
              <a:buFont typeface="Wingdings" panose="05000000000000000000" pitchFamily="2" charset="2"/>
              <a:buChar char="l"/>
              <a:defRPr sz="2200" b="1" baseline="0">
                <a:solidFill>
                  <a:srgbClr val="00256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49263" indent="-177800">
              <a:lnSpc>
                <a:spcPct val="12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625475" indent="-177800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6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801688" indent="-176213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989013" indent="-187325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2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" y="18002"/>
            <a:ext cx="9921552" cy="1034737"/>
          </a:xfrm>
          <a:prstGeom prst="rect">
            <a:avLst/>
          </a:prstGeom>
          <a:ln>
            <a:noFill/>
          </a:ln>
        </p:spPr>
        <p:txBody>
          <a:bodyPr wrap="none" lIns="107275" tIns="53637" rIns="107275" bIns="53637" anchor="b">
            <a:noAutofit/>
          </a:bodyPr>
          <a:lstStyle>
            <a:lvl1pPr marL="90488" indent="0" algn="ctr" defTabSz="107274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3600" b="1" kern="1200" cap="none" baseline="0" dirty="0">
                <a:gradFill>
                  <a:gsLst>
                    <a:gs pos="0">
                      <a:srgbClr val="00338E"/>
                    </a:gs>
                    <a:gs pos="50000">
                      <a:srgbClr val="4615D1"/>
                    </a:gs>
                    <a:gs pos="100000">
                      <a:srgbClr val="004070"/>
                    </a:gs>
                  </a:gsLst>
                  <a:lin ang="0" scaled="1"/>
                </a:gradFill>
                <a:effectLst>
                  <a:glow rad="101600">
                    <a:schemeClr val="bg1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-9679" y="6639649"/>
            <a:ext cx="404969" cy="153888"/>
          </a:xfrm>
          <a:prstGeom prst="rect">
            <a:avLst/>
          </a:prstGeom>
          <a:ln>
            <a:noFill/>
          </a:ln>
        </p:spPr>
        <p:txBody>
          <a:bodyPr wrap="square" lIns="107275" tIns="0" rIns="107275" bIns="0">
            <a:spAutoFit/>
          </a:bodyPr>
          <a:lstStyle>
            <a:defPPr>
              <a:defRPr lang="ko-KR"/>
            </a:defPPr>
            <a:lvl1pPr marL="0" algn="ctr" defTabSz="914400" rtl="0" eaLnBrk="1" latinLnBrk="1" hangingPunct="1">
              <a:defRPr sz="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7FAB2ECF-54BC-4529-9761-96186C8F6D1E}" type="slidenum">
              <a:rPr kumimoji="0" lang="ko-KR" altLang="en-US" sz="1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0"/>
          </p:nvPr>
        </p:nvSpPr>
        <p:spPr>
          <a:xfrm>
            <a:off x="380493" y="6608311"/>
            <a:ext cx="5868651" cy="249693"/>
          </a:xfrm>
          <a:prstGeom prst="rect">
            <a:avLst/>
          </a:prstGeom>
        </p:spPr>
        <p:txBody>
          <a:bodyPr anchor="b">
            <a:noAutofit/>
          </a:bodyPr>
          <a:lstStyle>
            <a:lvl1pPr marL="90488" indent="0">
              <a:lnSpc>
                <a:spcPct val="50000"/>
              </a:lnSpc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9540306" y="6684208"/>
            <a:ext cx="0" cy="1737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 userDrawn="1"/>
        </p:nvSpPr>
        <p:spPr bwMode="auto">
          <a:xfrm>
            <a:off x="380493" y="1052736"/>
            <a:ext cx="9145016" cy="36000"/>
          </a:xfrm>
          <a:prstGeom prst="rect">
            <a:avLst/>
          </a:prstGeom>
          <a:gradFill rotWithShape="0">
            <a:gsLst>
              <a:gs pos="0">
                <a:srgbClr val="00338E"/>
              </a:gs>
              <a:gs pos="50000">
                <a:srgbClr val="612FEA"/>
              </a:gs>
              <a:gs pos="100000">
                <a:srgbClr val="00407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grpSp>
        <p:nvGrpSpPr>
          <p:cNvPr id="2" name="그룹 1"/>
          <p:cNvGrpSpPr/>
          <p:nvPr userDrawn="1"/>
        </p:nvGrpSpPr>
        <p:grpSpPr>
          <a:xfrm>
            <a:off x="7977336" y="6567549"/>
            <a:ext cx="1887652" cy="262744"/>
            <a:chOff x="4880992" y="4444535"/>
            <a:chExt cx="2517758" cy="255322"/>
          </a:xfrm>
        </p:grpSpPr>
        <p:pic>
          <p:nvPicPr>
            <p:cNvPr id="11" name="그림 10"/>
            <p:cNvPicPr>
              <a:picLocks noChangeAspect="1"/>
            </p:cNvPicPr>
            <p:nvPr userDrawn="1"/>
          </p:nvPicPr>
          <p:blipFill rotWithShape="1"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40"/>
            <a:stretch/>
          </p:blipFill>
          <p:spPr>
            <a:xfrm>
              <a:off x="4880992" y="4462398"/>
              <a:ext cx="1541488" cy="237459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 userDrawn="1"/>
          </p:nvPicPr>
          <p:blipFill rotWithShape="1"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61363" b="-7523"/>
            <a:stretch/>
          </p:blipFill>
          <p:spPr>
            <a:xfrm>
              <a:off x="6440600" y="4444535"/>
              <a:ext cx="958150" cy="255322"/>
            </a:xfrm>
            <a:prstGeom prst="rect">
              <a:avLst/>
            </a:prstGeom>
          </p:spPr>
        </p:pic>
      </p:grpSp>
      <p:pic>
        <p:nvPicPr>
          <p:cNvPr id="14" name="Picture 6" descr="C:\Users\yoon\Desktop\SPRi PPT 양식\SPRi CI\spri_SW중심사회_black.wmf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prstClr val="black"/>
              <a:srgbClr val="3399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408" y="6625567"/>
            <a:ext cx="1691928" cy="22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48058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0" b="78"/>
          <a:stretch/>
        </p:blipFill>
        <p:spPr bwMode="auto">
          <a:xfrm>
            <a:off x="-348" y="0"/>
            <a:ext cx="9906347" cy="435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380492" y="1196752"/>
            <a:ext cx="9145016" cy="5328592"/>
          </a:xfrm>
          <a:prstGeom prst="rect">
            <a:avLst/>
          </a:prstGeom>
        </p:spPr>
        <p:txBody>
          <a:bodyPr wrap="square" lIns="107275" tIns="144000" rIns="107275" bIns="53637">
            <a:noAutofit/>
          </a:bodyPr>
          <a:lstStyle>
            <a:lvl1pPr marL="449263" indent="-355600">
              <a:lnSpc>
                <a:spcPct val="120000"/>
              </a:lnSpc>
              <a:buClr>
                <a:srgbClr val="002563"/>
              </a:buClr>
              <a:buSzPct val="90000"/>
              <a:buFont typeface="Wingdings" panose="05000000000000000000" pitchFamily="2" charset="2"/>
              <a:buChar char="l"/>
              <a:defRPr sz="2200" b="1" baseline="0">
                <a:solidFill>
                  <a:srgbClr val="00256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49263" indent="-177800">
              <a:lnSpc>
                <a:spcPct val="12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625475" indent="-177800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6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801688" indent="-176213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989013" indent="-187325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2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" y="17999"/>
            <a:ext cx="9921552" cy="1034737"/>
          </a:xfrm>
          <a:prstGeom prst="rect">
            <a:avLst/>
          </a:prstGeom>
          <a:ln>
            <a:noFill/>
          </a:ln>
        </p:spPr>
        <p:txBody>
          <a:bodyPr wrap="none" lIns="107275" tIns="53637" rIns="107275" bIns="53637" anchor="b">
            <a:noAutofit/>
          </a:bodyPr>
          <a:lstStyle>
            <a:lvl1pPr marL="0" indent="0" algn="ctr" defTabSz="107274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3600" b="1" kern="1200" cap="none" baseline="0" dirty="0">
                <a:gradFill>
                  <a:gsLst>
                    <a:gs pos="0">
                      <a:srgbClr val="00338E"/>
                    </a:gs>
                    <a:gs pos="50000">
                      <a:srgbClr val="4615D1"/>
                    </a:gs>
                    <a:gs pos="100000">
                      <a:srgbClr val="004070"/>
                    </a:gs>
                  </a:gsLst>
                  <a:lin ang="0" scaled="1"/>
                </a:gradFill>
                <a:effectLst>
                  <a:glow rad="101600">
                    <a:schemeClr val="bg1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9540306" y="6692834"/>
            <a:ext cx="356362" cy="123111"/>
          </a:xfrm>
          <a:prstGeom prst="rect">
            <a:avLst/>
          </a:prstGeom>
          <a:ln>
            <a:noFill/>
          </a:ln>
        </p:spPr>
        <p:txBody>
          <a:bodyPr wrap="square" lIns="107275" tIns="0" rIns="107275" bIns="0">
            <a:spAutoFit/>
          </a:bodyPr>
          <a:lstStyle>
            <a:defPPr>
              <a:defRPr lang="ko-KR"/>
            </a:defPPr>
            <a:lvl1pPr marL="0" algn="ctr" defTabSz="914400" rtl="0" eaLnBrk="1" latinLnBrk="1" hangingPunct="1">
              <a:defRPr sz="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7FAB2ECF-54BC-4529-9761-96186C8F6D1E}" type="slidenum">
              <a:rPr kumimoji="0" lang="ko-KR" altLang="en-US" sz="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0"/>
          </p:nvPr>
        </p:nvSpPr>
        <p:spPr>
          <a:xfrm>
            <a:off x="1" y="6608307"/>
            <a:ext cx="5313040" cy="249693"/>
          </a:xfrm>
          <a:prstGeom prst="rect">
            <a:avLst/>
          </a:prstGeom>
        </p:spPr>
        <p:txBody>
          <a:bodyPr anchor="b">
            <a:noAutofit/>
          </a:bodyPr>
          <a:lstStyle>
            <a:lvl1pPr marL="90488" indent="0">
              <a:lnSpc>
                <a:spcPct val="50000"/>
              </a:lnSpc>
              <a:buNone/>
              <a:defRPr sz="800" b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9540306" y="6684208"/>
            <a:ext cx="0" cy="1737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 userDrawn="1"/>
        </p:nvSpPr>
        <p:spPr bwMode="auto">
          <a:xfrm>
            <a:off x="380492" y="1052736"/>
            <a:ext cx="9145016" cy="36000"/>
          </a:xfrm>
          <a:prstGeom prst="rect">
            <a:avLst/>
          </a:prstGeom>
          <a:gradFill rotWithShape="0">
            <a:gsLst>
              <a:gs pos="0">
                <a:srgbClr val="00338E"/>
              </a:gs>
              <a:gs pos="50000">
                <a:srgbClr val="612FEA"/>
              </a:gs>
              <a:gs pos="100000">
                <a:srgbClr val="00407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Picture 19" descr="D:\1. SPRi\SPRI_Identity\SPRi CI 201503_수정\문서용_wmf\spri05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280" y="6685200"/>
            <a:ext cx="1807224" cy="1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D:\1. SPRi\SPRI_Identity\SPRi CI 201503_수정\문서용_wmf\소프트웨어중심사회_02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625" y="6697951"/>
            <a:ext cx="1479096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212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F7FA-9825-403B-9AF9-2C6DAFF182AE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22726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CCCF19A-3F03-4FF9-BF6A-8C75AC3D6C1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925F-D775-44F2-9366-7644A7675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7719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818C-E560-4AFB-8255-B69D7D6AD57F}" type="datetimeFigureOut">
              <a:rPr lang="ko-KR" altLang="en-US" smtClean="0"/>
              <a:t>2019-10-02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925F-D775-44F2-9366-7644A7675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9505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818C-E560-4AFB-8255-B69D7D6AD57F}" type="datetimeFigureOut">
              <a:rPr lang="ko-KR" altLang="en-US" smtClean="0"/>
              <a:t>2019-10-02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925F-D775-44F2-9366-7644A7675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0669206"/>
      </p:ext>
    </p:extLst>
  </p:cSld>
  <p:clrMapOvr>
    <a:masterClrMapping/>
  </p:clrMapOvr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818C-E560-4AFB-8255-B69D7D6AD57F}" type="datetimeFigureOut">
              <a:rPr lang="ko-KR" altLang="en-US" smtClean="0"/>
              <a:t>2019-10-02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925F-D775-44F2-9366-7644A7675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1182038"/>
      </p:ext>
    </p:extLst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8ED57D1-BAE6-4B12-B7E6-20E9983B38AD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925F-D775-44F2-9366-7644A7675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2942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37F6E28-0C11-4AFB-8F71-948DF5ACD8CD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925F-D775-44F2-9366-7644A7675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328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818C-E560-4AFB-8255-B69D7D6AD57F}" type="datetimeFigureOut">
              <a:rPr lang="ko-KR" altLang="en-US" smtClean="0"/>
              <a:t>2019-10-02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925F-D775-44F2-9366-7644A7675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456546"/>
      </p:ext>
    </p:extLst>
  </p:cSld>
  <p:clrMapOvr>
    <a:masterClrMapping/>
  </p:clrMapOvr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818C-E560-4AFB-8255-B69D7D6AD57F}" type="datetimeFigureOut">
              <a:rPr lang="ko-KR" altLang="en-US" smtClean="0"/>
              <a:t>2019-10-02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925F-D775-44F2-9366-7644A7675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279510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26"/>
          <a:stretch/>
        </p:blipFill>
        <p:spPr bwMode="auto">
          <a:xfrm>
            <a:off x="-4603" y="13312"/>
            <a:ext cx="9906347" cy="68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0" b="78"/>
          <a:stretch/>
        </p:blipFill>
        <p:spPr bwMode="auto">
          <a:xfrm>
            <a:off x="-348" y="0"/>
            <a:ext cx="9906347" cy="435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0" b="78"/>
          <a:stretch/>
        </p:blipFill>
        <p:spPr bwMode="auto">
          <a:xfrm flipV="1">
            <a:off x="-15550" y="2529044"/>
            <a:ext cx="9906347" cy="435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20" y="6029915"/>
            <a:ext cx="4011258" cy="364928"/>
          </a:xfrm>
          <a:prstGeom prst="rect">
            <a:avLst/>
          </a:prstGeom>
        </p:spPr>
      </p:pic>
      <p:pic>
        <p:nvPicPr>
          <p:cNvPr id="9" name="Picture 4" descr="C:\Users\yoon\Downloads\공공누리\type4.wmf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003" y="6453336"/>
            <a:ext cx="1433543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2794" y="1700808"/>
            <a:ext cx="8915400" cy="1143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ko-KR" altLang="en-US" dirty="0"/>
          </a:p>
        </p:txBody>
      </p:sp>
      <p:pic>
        <p:nvPicPr>
          <p:cNvPr id="12" name="Picture 6" descr="C:\Users\yoon\Desktop\SPRi PPT 양식\SPRi CI\spri_SW중심사회_black.w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44" y="6087919"/>
            <a:ext cx="2340000" cy="3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53241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818C-E560-4AFB-8255-B69D7D6AD57F}" type="datetimeFigureOut">
              <a:rPr lang="ko-KR" altLang="en-US" smtClean="0"/>
              <a:t>2019-10-02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925F-D775-44F2-9366-7644A7675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7664332"/>
      </p:ext>
    </p:extLst>
  </p:cSld>
  <p:clrMapOvr>
    <a:masterClrMapping/>
  </p:clrMapOvr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818C-E560-4AFB-8255-B69D7D6AD57F}" type="datetimeFigureOut">
              <a:rPr lang="ko-KR" altLang="en-US" smtClean="0"/>
              <a:t>2019-10-02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925F-D775-44F2-9366-7644A7675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5557342"/>
      </p:ext>
    </p:extLst>
  </p:cSld>
  <p:clrMapOvr>
    <a:masterClrMapping/>
  </p:clrMapOvr>
  <p:hf sldNum="0"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309" r="12220" b="-1"/>
          <a:stretch/>
        </p:blipFill>
        <p:spPr bwMode="auto">
          <a:xfrm>
            <a:off x="128464" y="-1"/>
            <a:ext cx="977753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16" y="6059388"/>
            <a:ext cx="4011258" cy="364928"/>
          </a:xfrm>
          <a:prstGeom prst="rect">
            <a:avLst/>
          </a:prstGeom>
        </p:spPr>
      </p:pic>
      <p:pic>
        <p:nvPicPr>
          <p:cNvPr id="9" name="Picture 4" descr="C:\Users\yoon\Downloads\공공누리\type4.wmf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003" y="6453336"/>
            <a:ext cx="1433543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2794" y="1700808"/>
            <a:ext cx="8915400" cy="1143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ko-KR" altLang="en-US" dirty="0"/>
          </a:p>
        </p:txBody>
      </p:sp>
      <p:pic>
        <p:nvPicPr>
          <p:cNvPr id="10" name="Picture 2" descr="C:\Users\user\Desktop\SW중심사회think tank(한).w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12" y="6140695"/>
            <a:ext cx="2218459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8519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4691" b="2929"/>
          <a:stretch/>
        </p:blipFill>
        <p:spPr bwMode="auto">
          <a:xfrm>
            <a:off x="0" y="0"/>
            <a:ext cx="833737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제목 5"/>
          <p:cNvSpPr>
            <a:spLocks noGrp="1"/>
          </p:cNvSpPr>
          <p:nvPr>
            <p:ph type="title"/>
          </p:nvPr>
        </p:nvSpPr>
        <p:spPr>
          <a:xfrm>
            <a:off x="0" y="1350730"/>
            <a:ext cx="9906000" cy="782126"/>
          </a:xfrm>
          <a:prstGeom prst="rect">
            <a:avLst/>
          </a:prstGeom>
          <a:gradFill>
            <a:gsLst>
              <a:gs pos="0">
                <a:srgbClr val="002563">
                  <a:alpha val="75000"/>
                </a:srgbClr>
              </a:gs>
              <a:gs pos="33000">
                <a:srgbClr val="002563"/>
              </a:gs>
              <a:gs pos="91000">
                <a:srgbClr val="105BC3">
                  <a:alpha val="0"/>
                </a:srgbClr>
              </a:gs>
            </a:gsLst>
            <a:lin ang="0" scaled="1"/>
          </a:gradFill>
        </p:spPr>
        <p:txBody>
          <a:bodyPr anchor="ctr"/>
          <a:lstStyle>
            <a:lvl1pPr marL="627063" indent="0">
              <a:lnSpc>
                <a:spcPct val="120000"/>
              </a:lnSpc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632520" y="2276872"/>
            <a:ext cx="8568952" cy="3960440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288000" rIns="107275" bIns="53637">
            <a:noAutofit/>
          </a:bodyPr>
          <a:lstStyle>
            <a:lvl1pPr marL="449263" indent="-355600">
              <a:lnSpc>
                <a:spcPct val="120000"/>
              </a:lnSpc>
              <a:buClr>
                <a:srgbClr val="002563"/>
              </a:buClr>
              <a:buSzPct val="115000"/>
              <a:buFont typeface="+mj-lt"/>
              <a:buAutoNum type="arabicPeriod"/>
              <a:defRPr sz="2200" b="1" baseline="0">
                <a:solidFill>
                  <a:srgbClr val="00256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49263" indent="-177800">
              <a:lnSpc>
                <a:spcPct val="12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defRPr sz="1800" b="1">
                <a:solidFill>
                  <a:srgbClr val="00256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625475" indent="-177800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600" b="0">
                <a:solidFill>
                  <a:srgbClr val="00256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801688" indent="-176213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rgbClr val="00256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989013" indent="-187325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200" b="0">
                <a:solidFill>
                  <a:srgbClr val="00256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0365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26"/>
          <a:stretch/>
        </p:blipFill>
        <p:spPr bwMode="auto">
          <a:xfrm>
            <a:off x="-4603" y="13312"/>
            <a:ext cx="9906347" cy="68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0" b="78"/>
          <a:stretch/>
        </p:blipFill>
        <p:spPr bwMode="auto">
          <a:xfrm>
            <a:off x="-348" y="0"/>
            <a:ext cx="9906347" cy="435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0" b="78"/>
          <a:stretch/>
        </p:blipFill>
        <p:spPr bwMode="auto">
          <a:xfrm flipV="1">
            <a:off x="-15550" y="2529044"/>
            <a:ext cx="9906347" cy="435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20" y="6029915"/>
            <a:ext cx="4011258" cy="364928"/>
          </a:xfrm>
          <a:prstGeom prst="rect">
            <a:avLst/>
          </a:prstGeom>
        </p:spPr>
      </p:pic>
      <p:pic>
        <p:nvPicPr>
          <p:cNvPr id="9" name="Picture 4" descr="C:\Users\yoon\Downloads\공공누리\type4.wmf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003" y="6453336"/>
            <a:ext cx="1433543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2794" y="1700808"/>
            <a:ext cx="8915400" cy="1143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ko-KR" altLang="en-US" dirty="0"/>
          </a:p>
        </p:txBody>
      </p:sp>
      <p:pic>
        <p:nvPicPr>
          <p:cNvPr id="12" name="Picture 6" descr="C:\Users\yoon\Desktop\SPRi PPT 양식\SPRi CI\spri_SW중심사회_black.w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44" y="6087919"/>
            <a:ext cx="2340000" cy="3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23040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0" b="78"/>
          <a:stretch/>
        </p:blipFill>
        <p:spPr bwMode="auto">
          <a:xfrm>
            <a:off x="-348" y="0"/>
            <a:ext cx="9906347" cy="435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380492" y="1196752"/>
            <a:ext cx="9145016" cy="5328592"/>
          </a:xfrm>
          <a:prstGeom prst="rect">
            <a:avLst/>
          </a:prstGeom>
        </p:spPr>
        <p:txBody>
          <a:bodyPr wrap="square" lIns="107275" tIns="144000" rIns="107275" bIns="53637">
            <a:noAutofit/>
          </a:bodyPr>
          <a:lstStyle>
            <a:lvl1pPr marL="449263" indent="-355600">
              <a:lnSpc>
                <a:spcPct val="120000"/>
              </a:lnSpc>
              <a:buClr>
                <a:srgbClr val="002563"/>
              </a:buClr>
              <a:buSzPct val="90000"/>
              <a:buFont typeface="Wingdings" panose="05000000000000000000" pitchFamily="2" charset="2"/>
              <a:buChar char="l"/>
              <a:defRPr sz="2200" b="1" baseline="0">
                <a:solidFill>
                  <a:srgbClr val="00256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49263" indent="-177800">
              <a:lnSpc>
                <a:spcPct val="12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625475" indent="-177800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6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801688" indent="-176213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989013" indent="-187325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2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" y="17999"/>
            <a:ext cx="9921552" cy="1034737"/>
          </a:xfrm>
          <a:prstGeom prst="rect">
            <a:avLst/>
          </a:prstGeom>
          <a:ln>
            <a:noFill/>
          </a:ln>
        </p:spPr>
        <p:txBody>
          <a:bodyPr wrap="none" lIns="107275" tIns="53637" rIns="107275" bIns="53637" anchor="b">
            <a:noAutofit/>
          </a:bodyPr>
          <a:lstStyle>
            <a:lvl1pPr marL="0" indent="0" algn="ctr" defTabSz="107274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3600" b="1" kern="1200" cap="none" baseline="0" dirty="0">
                <a:gradFill>
                  <a:gsLst>
                    <a:gs pos="0">
                      <a:srgbClr val="00338E"/>
                    </a:gs>
                    <a:gs pos="50000">
                      <a:srgbClr val="4615D1"/>
                    </a:gs>
                    <a:gs pos="100000">
                      <a:srgbClr val="004070"/>
                    </a:gs>
                  </a:gsLst>
                  <a:lin ang="0" scaled="1"/>
                </a:gradFill>
                <a:effectLst>
                  <a:glow rad="101600">
                    <a:schemeClr val="bg1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29" b="-17192"/>
          <a:stretch/>
        </p:blipFill>
        <p:spPr>
          <a:xfrm>
            <a:off x="8918430" y="6686612"/>
            <a:ext cx="595205" cy="171386"/>
          </a:xfrm>
          <a:prstGeom prst="rect">
            <a:avLst/>
          </a:prstGeom>
        </p:spPr>
      </p:pic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9540306" y="6692834"/>
            <a:ext cx="356362" cy="123111"/>
          </a:xfrm>
          <a:prstGeom prst="rect">
            <a:avLst/>
          </a:prstGeom>
          <a:ln>
            <a:noFill/>
          </a:ln>
        </p:spPr>
        <p:txBody>
          <a:bodyPr wrap="square" lIns="107275" tIns="0" rIns="107275" bIns="0">
            <a:spAutoFit/>
          </a:bodyPr>
          <a:lstStyle>
            <a:defPPr>
              <a:defRPr lang="ko-KR"/>
            </a:defPPr>
            <a:lvl1pPr marL="0" algn="ctr" defTabSz="914400" rtl="0" eaLnBrk="1" latinLnBrk="1" hangingPunct="1">
              <a:defRPr sz="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7FAB2ECF-54BC-4529-9761-96186C8F6D1E}" type="slidenum">
              <a:rPr kumimoji="0" lang="ko-KR" altLang="en-US" sz="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0"/>
          </p:nvPr>
        </p:nvSpPr>
        <p:spPr>
          <a:xfrm>
            <a:off x="0" y="6608307"/>
            <a:ext cx="8918429" cy="249693"/>
          </a:xfrm>
          <a:prstGeom prst="rect">
            <a:avLst/>
          </a:prstGeom>
        </p:spPr>
        <p:txBody>
          <a:bodyPr anchor="b">
            <a:noAutofit/>
          </a:bodyPr>
          <a:lstStyle>
            <a:lvl1pPr marL="90488" indent="0">
              <a:lnSpc>
                <a:spcPct val="50000"/>
              </a:lnSpc>
              <a:buNone/>
              <a:defRPr sz="700" b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9540306" y="6684208"/>
            <a:ext cx="0" cy="1737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 userDrawn="1"/>
        </p:nvSpPr>
        <p:spPr bwMode="auto">
          <a:xfrm>
            <a:off x="380492" y="1052736"/>
            <a:ext cx="9145016" cy="36000"/>
          </a:xfrm>
          <a:prstGeom prst="rect">
            <a:avLst/>
          </a:prstGeom>
          <a:gradFill rotWithShape="0">
            <a:gsLst>
              <a:gs pos="0">
                <a:srgbClr val="00338E"/>
              </a:gs>
              <a:gs pos="50000">
                <a:srgbClr val="612FEA"/>
              </a:gs>
              <a:gs pos="100000">
                <a:srgbClr val="00407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5258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4691" b="2929"/>
          <a:stretch/>
        </p:blipFill>
        <p:spPr bwMode="auto">
          <a:xfrm>
            <a:off x="0" y="0"/>
            <a:ext cx="833737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제목 5"/>
          <p:cNvSpPr>
            <a:spLocks noGrp="1"/>
          </p:cNvSpPr>
          <p:nvPr>
            <p:ph type="title"/>
          </p:nvPr>
        </p:nvSpPr>
        <p:spPr>
          <a:xfrm>
            <a:off x="0" y="1350730"/>
            <a:ext cx="9906000" cy="782126"/>
          </a:xfrm>
          <a:prstGeom prst="rect">
            <a:avLst/>
          </a:prstGeom>
          <a:gradFill>
            <a:gsLst>
              <a:gs pos="0">
                <a:srgbClr val="002563">
                  <a:alpha val="75000"/>
                </a:srgbClr>
              </a:gs>
              <a:gs pos="33000">
                <a:srgbClr val="002563"/>
              </a:gs>
              <a:gs pos="91000">
                <a:srgbClr val="105BC3">
                  <a:alpha val="0"/>
                </a:srgbClr>
              </a:gs>
            </a:gsLst>
            <a:lin ang="0" scaled="1"/>
          </a:gradFill>
        </p:spPr>
        <p:txBody>
          <a:bodyPr anchor="ctr"/>
          <a:lstStyle>
            <a:lvl1pPr marL="627063" indent="0">
              <a:lnSpc>
                <a:spcPct val="120000"/>
              </a:lnSpc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632520" y="2276872"/>
            <a:ext cx="8568952" cy="3960440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288000" rIns="107275" bIns="53637">
            <a:noAutofit/>
          </a:bodyPr>
          <a:lstStyle>
            <a:lvl1pPr marL="449263" indent="-355600">
              <a:lnSpc>
                <a:spcPct val="120000"/>
              </a:lnSpc>
              <a:buClr>
                <a:srgbClr val="002563"/>
              </a:buClr>
              <a:buSzPct val="115000"/>
              <a:buFont typeface="+mj-lt"/>
              <a:buAutoNum type="arabicPeriod"/>
              <a:defRPr sz="2200" b="1" baseline="0">
                <a:solidFill>
                  <a:srgbClr val="00256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49263" indent="-177800">
              <a:lnSpc>
                <a:spcPct val="12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defRPr sz="1800" b="1">
                <a:solidFill>
                  <a:srgbClr val="00256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625475" indent="-177800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600" b="0">
                <a:solidFill>
                  <a:srgbClr val="00256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801688" indent="-176213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rgbClr val="00256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989013" indent="-187325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200" b="0">
                <a:solidFill>
                  <a:srgbClr val="00256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7303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4" t="4691" b="2929"/>
          <a:stretch/>
        </p:blipFill>
        <p:spPr bwMode="auto">
          <a:xfrm rot="10800000">
            <a:off x="2508425" y="-1"/>
            <a:ext cx="739757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 userDrawn="1"/>
        </p:nvSpPr>
        <p:spPr bwMode="auto">
          <a:xfrm>
            <a:off x="-1" y="620686"/>
            <a:ext cx="9896669" cy="623731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glow rad="152400">
              <a:srgbClr val="0033CC">
                <a:alpha val="8000"/>
              </a:srgbClr>
            </a:glow>
          </a:effectLst>
        </p:spPr>
        <p:txBody>
          <a:bodyPr wrap="none"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1796" y="620687"/>
            <a:ext cx="9904204" cy="6237313"/>
          </a:xfrm>
          <a:prstGeom prst="rect">
            <a:avLst/>
          </a:prstGeom>
        </p:spPr>
        <p:txBody>
          <a:bodyPr wrap="square" lIns="107275" tIns="144000" rIns="107275" bIns="53637">
            <a:noAutofit/>
          </a:bodyPr>
          <a:lstStyle>
            <a:lvl1pPr marL="449263" indent="-355600">
              <a:lnSpc>
                <a:spcPct val="120000"/>
              </a:lnSpc>
              <a:buClr>
                <a:srgbClr val="002563"/>
              </a:buClr>
              <a:buSzPct val="115000"/>
              <a:buFont typeface="Wingdings" panose="05000000000000000000" pitchFamily="2" charset="2"/>
              <a:buChar char="l"/>
              <a:defRPr sz="2200" b="1" baseline="0">
                <a:solidFill>
                  <a:srgbClr val="00256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49263" indent="-177800">
              <a:lnSpc>
                <a:spcPct val="12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625475" indent="-177800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6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801688" indent="-176213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989013" indent="-187325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2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" y="17999"/>
            <a:ext cx="9921552" cy="584687"/>
          </a:xfrm>
          <a:prstGeom prst="rect">
            <a:avLst/>
          </a:prstGeom>
          <a:ln>
            <a:noFill/>
          </a:ln>
        </p:spPr>
        <p:txBody>
          <a:bodyPr wrap="none" lIns="107275" tIns="53637" rIns="107275" bIns="53637" anchor="ctr">
            <a:noAutofit/>
          </a:bodyPr>
          <a:lstStyle>
            <a:lvl1pPr marL="90488" indent="0" algn="l" defTabSz="107274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2800" b="1" kern="1200" cap="none" baseline="0" dirty="0">
                <a:solidFill>
                  <a:srgbClr val="002563"/>
                </a:solidFill>
                <a:effectLst>
                  <a:glow rad="101600">
                    <a:schemeClr val="bg1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28" y="6686612"/>
            <a:ext cx="1527296" cy="146244"/>
          </a:xfrm>
          <a:prstGeom prst="rect">
            <a:avLst/>
          </a:prstGeom>
        </p:spPr>
      </p:pic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9489503" y="6692834"/>
            <a:ext cx="407165" cy="123111"/>
          </a:xfrm>
          <a:prstGeom prst="rect">
            <a:avLst/>
          </a:prstGeom>
          <a:ln>
            <a:noFill/>
          </a:ln>
        </p:spPr>
        <p:txBody>
          <a:bodyPr wrap="square" lIns="107275" tIns="0" rIns="107275" bIns="0">
            <a:spAutoFit/>
          </a:bodyPr>
          <a:lstStyle>
            <a:defPPr>
              <a:defRPr lang="ko-KR"/>
            </a:defPPr>
            <a:lvl1pPr marL="0" algn="ctr" defTabSz="914400" rtl="0" eaLnBrk="1" latinLnBrk="1" hangingPunct="1">
              <a:defRPr sz="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7FAB2ECF-54BC-4529-9761-96186C8F6D1E}" type="slidenum">
              <a:rPr kumimoji="0" lang="ko-KR" altLang="en-US" sz="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0"/>
          </p:nvPr>
        </p:nvSpPr>
        <p:spPr>
          <a:xfrm>
            <a:off x="1" y="6608307"/>
            <a:ext cx="7833320" cy="249693"/>
          </a:xfrm>
          <a:prstGeom prst="rect">
            <a:avLst/>
          </a:prstGeom>
        </p:spPr>
        <p:txBody>
          <a:bodyPr anchor="b">
            <a:noAutofit/>
          </a:bodyPr>
          <a:lstStyle>
            <a:lvl1pPr marL="90488" indent="0"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9489504" y="6684208"/>
            <a:ext cx="0" cy="1737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4288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0" b="78"/>
          <a:stretch/>
        </p:blipFill>
        <p:spPr bwMode="auto">
          <a:xfrm>
            <a:off x="-348" y="0"/>
            <a:ext cx="9906347" cy="435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380492" y="1196752"/>
            <a:ext cx="9145016" cy="5328592"/>
          </a:xfrm>
          <a:prstGeom prst="rect">
            <a:avLst/>
          </a:prstGeom>
        </p:spPr>
        <p:txBody>
          <a:bodyPr wrap="square" lIns="107275" tIns="144000" rIns="107275" bIns="53637">
            <a:noAutofit/>
          </a:bodyPr>
          <a:lstStyle>
            <a:lvl1pPr marL="449263" indent="-355600">
              <a:lnSpc>
                <a:spcPct val="120000"/>
              </a:lnSpc>
              <a:buClr>
                <a:srgbClr val="002563"/>
              </a:buClr>
              <a:buSzPct val="90000"/>
              <a:buFont typeface="Wingdings" panose="05000000000000000000" pitchFamily="2" charset="2"/>
              <a:buChar char="l"/>
              <a:defRPr sz="2200" b="1" baseline="0">
                <a:solidFill>
                  <a:srgbClr val="00256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49263" indent="-177800">
              <a:lnSpc>
                <a:spcPct val="12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625475" indent="-177800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6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801688" indent="-176213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989013" indent="-187325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2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" y="17999"/>
            <a:ext cx="9921552" cy="1034737"/>
          </a:xfrm>
          <a:prstGeom prst="rect">
            <a:avLst/>
          </a:prstGeom>
          <a:ln>
            <a:noFill/>
          </a:ln>
        </p:spPr>
        <p:txBody>
          <a:bodyPr wrap="none" lIns="107275" tIns="53637" rIns="107275" bIns="53637" anchor="b">
            <a:noAutofit/>
          </a:bodyPr>
          <a:lstStyle>
            <a:lvl1pPr marL="0" indent="0" algn="ctr" defTabSz="107274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3600" b="1" kern="1200" cap="none" baseline="0" dirty="0">
                <a:gradFill>
                  <a:gsLst>
                    <a:gs pos="0">
                      <a:srgbClr val="00338E"/>
                    </a:gs>
                    <a:gs pos="50000">
                      <a:srgbClr val="4615D1"/>
                    </a:gs>
                    <a:gs pos="100000">
                      <a:srgbClr val="004070"/>
                    </a:gs>
                  </a:gsLst>
                  <a:lin ang="0" scaled="1"/>
                </a:gradFill>
                <a:effectLst>
                  <a:glow rad="101600">
                    <a:schemeClr val="bg1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29" b="-17192"/>
          <a:stretch/>
        </p:blipFill>
        <p:spPr>
          <a:xfrm>
            <a:off x="8918430" y="6686612"/>
            <a:ext cx="595205" cy="171386"/>
          </a:xfrm>
          <a:prstGeom prst="rect">
            <a:avLst/>
          </a:prstGeom>
        </p:spPr>
      </p:pic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9540306" y="6692834"/>
            <a:ext cx="356362" cy="123111"/>
          </a:xfrm>
          <a:prstGeom prst="rect">
            <a:avLst/>
          </a:prstGeom>
          <a:ln>
            <a:noFill/>
          </a:ln>
        </p:spPr>
        <p:txBody>
          <a:bodyPr wrap="square" lIns="107275" tIns="0" rIns="107275" bIns="0">
            <a:spAutoFit/>
          </a:bodyPr>
          <a:lstStyle>
            <a:defPPr>
              <a:defRPr lang="ko-KR"/>
            </a:defPPr>
            <a:lvl1pPr marL="0" algn="ctr" defTabSz="914400" rtl="0" eaLnBrk="1" latinLnBrk="1" hangingPunct="1">
              <a:defRPr sz="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7FAB2ECF-54BC-4529-9761-96186C8F6D1E}" type="slidenum">
              <a:rPr kumimoji="0" lang="ko-KR" altLang="en-US" sz="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0"/>
          </p:nvPr>
        </p:nvSpPr>
        <p:spPr>
          <a:xfrm>
            <a:off x="0" y="6608307"/>
            <a:ext cx="8918429" cy="249693"/>
          </a:xfrm>
          <a:prstGeom prst="rect">
            <a:avLst/>
          </a:prstGeom>
        </p:spPr>
        <p:txBody>
          <a:bodyPr anchor="b">
            <a:noAutofit/>
          </a:bodyPr>
          <a:lstStyle>
            <a:lvl1pPr marL="90488" indent="0">
              <a:lnSpc>
                <a:spcPct val="50000"/>
              </a:lnSpc>
              <a:buNone/>
              <a:defRPr sz="700" b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9540306" y="6684208"/>
            <a:ext cx="0" cy="1737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 userDrawn="1"/>
        </p:nvSpPr>
        <p:spPr bwMode="auto">
          <a:xfrm>
            <a:off x="380492" y="1052736"/>
            <a:ext cx="9145016" cy="36000"/>
          </a:xfrm>
          <a:prstGeom prst="rect">
            <a:avLst/>
          </a:prstGeom>
          <a:gradFill rotWithShape="0">
            <a:gsLst>
              <a:gs pos="0">
                <a:srgbClr val="00338E"/>
              </a:gs>
              <a:gs pos="50000">
                <a:srgbClr val="612FEA"/>
              </a:gs>
              <a:gs pos="100000">
                <a:srgbClr val="00407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8967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4953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ko-KR" altLang="en-US" sz="2400" b="0">
              <a:latin typeface="Times New Roman" pitchFamily="18" charset="0"/>
            </a:endParaRPr>
          </a:p>
        </p:txBody>
      </p:sp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742950" y="990600"/>
            <a:ext cx="56134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lang="ko-KR" altLang="en-US" sz="2400" b="0">
              <a:latin typeface="Times New Roman" pitchFamily="18" charset="0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35550" y="3657600"/>
            <a:ext cx="3962400" cy="1822450"/>
          </a:xfrm>
          <a:prstGeom prst="rect">
            <a:avLst/>
          </a:prstGeo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grpSp>
        <p:nvGrpSpPr>
          <p:cNvPr id="67589" name="Group 5"/>
          <p:cNvGrpSpPr>
            <a:grpSpLocks/>
          </p:cNvGrpSpPr>
          <p:nvPr/>
        </p:nvGrpSpPr>
        <p:grpSpPr bwMode="auto">
          <a:xfrm>
            <a:off x="4210050" y="5791200"/>
            <a:ext cx="5283200" cy="166688"/>
            <a:chOff x="2288" y="3080"/>
            <a:chExt cx="3072" cy="201"/>
          </a:xfrm>
        </p:grpSpPr>
        <p:sp>
          <p:nvSpPr>
            <p:cNvPr id="67590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7591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67592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2889250" y="6553200"/>
            <a:ext cx="206375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5628879" y="6553200"/>
            <a:ext cx="3553090" cy="304800"/>
          </a:xfrm>
          <a:prstGeom prst="rect">
            <a:avLst/>
          </a:prstGeom>
        </p:spPr>
        <p:txBody>
          <a:bodyPr/>
          <a:lstStyle>
            <a:lvl1pPr algn="r">
              <a:defRPr b="0">
                <a:solidFill>
                  <a:schemeClr val="tx1"/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75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19" y="6356034"/>
            <a:ext cx="636323" cy="4924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kumimoji="0" sz="2600">
                <a:solidFill>
                  <a:schemeClr val="bg1"/>
                </a:solidFill>
                <a:latin typeface="+mn-ea"/>
              </a:defRPr>
            </a:lvl1pPr>
          </a:lstStyle>
          <a:p>
            <a:fld id="{5741F7FA-9825-403B-9AF9-2C6DAFF182AE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675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014677" y="1425575"/>
            <a:ext cx="8420100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9106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8667750" cy="8382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90600" y="1905000"/>
            <a:ext cx="866775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7842250" y="6553200"/>
            <a:ext cx="206375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0" y="6234113"/>
            <a:ext cx="57785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CCF19A-3F03-4FF9-BF6A-8C75AC3D6C1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512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990600" y="685800"/>
            <a:ext cx="8667750" cy="8382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990600" y="1905000"/>
            <a:ext cx="4251325" cy="228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5407025" y="1905000"/>
            <a:ext cx="4251325" cy="228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990600" y="4343400"/>
            <a:ext cx="4251325" cy="228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07025" y="4343400"/>
            <a:ext cx="4251325" cy="228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7842250" y="6553200"/>
            <a:ext cx="206375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0" y="6234113"/>
            <a:ext cx="57785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E8CF18-F1DE-486A-8C62-EAFDFFD065A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540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05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6" r:id="rId1"/>
    <p:sldLayoutId id="2147485411" r:id="rId2"/>
    <p:sldLayoutId id="2147485410" r:id="rId3"/>
    <p:sldLayoutId id="2147485412" r:id="rId4"/>
    <p:sldLayoutId id="2147485413" r:id="rId5"/>
    <p:sldLayoutId id="2147485414" r:id="rId6"/>
    <p:sldLayoutId id="2147485415" r:id="rId7"/>
    <p:sldLayoutId id="2147485416" r:id="rId8"/>
    <p:sldLayoutId id="2147485417" r:id="rId9"/>
    <p:sldLayoutId id="2147485418" r:id="rId10"/>
    <p:sldLayoutId id="2147485419" r:id="rId11"/>
    <p:sldLayoutId id="2147485420" r:id="rId12"/>
    <p:sldLayoutId id="2147485421" r:id="rId13"/>
    <p:sldLayoutId id="2147485422" r:id="rId14"/>
    <p:sldLayoutId id="2147485423" r:id="rId15"/>
    <p:sldLayoutId id="2147485424" r:id="rId16"/>
    <p:sldLayoutId id="2147485425" r:id="rId17"/>
    <p:sldLayoutId id="2147485426" r:id="rId18"/>
    <p:sldLayoutId id="2147485428" r:id="rId19"/>
    <p:sldLayoutId id="2147485429" r:id="rId20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5pPr>
      <a:lvl6pPr marL="536372"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6pPr>
      <a:lvl7pPr marL="1072743"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7pPr>
      <a:lvl8pPr marL="1609115"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8pPr>
      <a:lvl9pPr marL="2145487"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20333" indent="-320333" algn="l" rtl="0" eaLnBrk="1" fontAlgn="base" latinLnBrk="1" hangingPunct="1">
        <a:spcBef>
          <a:spcPts val="704"/>
        </a:spcBef>
        <a:spcAft>
          <a:spcPct val="0"/>
        </a:spcAft>
        <a:buClr>
          <a:schemeClr val="accent1"/>
        </a:buClr>
        <a:buSzPct val="76000"/>
        <a:buFont typeface="Wingdings" pitchFamily="2" charset="2"/>
        <a:buChar char="u"/>
        <a:defRPr sz="3100" b="1">
          <a:solidFill>
            <a:schemeClr val="tx1"/>
          </a:solidFill>
          <a:latin typeface="+mn-lt"/>
          <a:ea typeface="+mn-ea"/>
          <a:cs typeface="+mn-cs"/>
        </a:defRPr>
      </a:lvl1pPr>
      <a:lvl2pPr marL="642528" indent="-320333" algn="l" rtl="0" eaLnBrk="1" fontAlgn="base" latinLnBrk="1" hangingPunct="1">
        <a:spcBef>
          <a:spcPts val="587"/>
        </a:spcBef>
        <a:spcAft>
          <a:spcPct val="0"/>
        </a:spcAft>
        <a:buClr>
          <a:schemeClr val="accent2"/>
        </a:buClr>
        <a:buSzPct val="76000"/>
        <a:buFont typeface="Wingdings" pitchFamily="2" charset="2"/>
        <a:buChar char="u"/>
        <a:defRPr sz="2700" b="1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2pPr>
      <a:lvl3pPr marL="964725" indent="-268186" algn="l" rtl="0" eaLnBrk="1" fontAlgn="base" latinLnBrk="1" hangingPunct="1">
        <a:spcBef>
          <a:spcPts val="587"/>
        </a:spcBef>
        <a:spcAft>
          <a:spcPct val="0"/>
        </a:spcAft>
        <a:buClr>
          <a:srgbClr val="BCBCBC"/>
        </a:buClr>
        <a:buSzPct val="76000"/>
        <a:buFont typeface="Wingdings" pitchFamily="2" charset="2"/>
        <a:buChar char="u"/>
        <a:defRPr sz="2300" b="1">
          <a:solidFill>
            <a:schemeClr val="tx1">
              <a:lumMod val="65000"/>
              <a:lumOff val="35000"/>
            </a:schemeClr>
          </a:solidFill>
          <a:latin typeface="+mn-lt"/>
          <a:ea typeface="+mn-ea"/>
        </a:defRPr>
      </a:lvl3pPr>
      <a:lvl4pPr marL="1286920" indent="-268186" algn="l" rtl="0" eaLnBrk="1" fontAlgn="base" latinLnBrk="1" hangingPunct="1">
        <a:spcBef>
          <a:spcPts val="469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u"/>
        <a:defRPr b="1">
          <a:solidFill>
            <a:schemeClr val="tx1">
              <a:lumMod val="65000"/>
              <a:lumOff val="35000"/>
            </a:schemeClr>
          </a:solidFill>
          <a:latin typeface="+mn-lt"/>
          <a:ea typeface="+mn-ea"/>
        </a:defRPr>
      </a:lvl4pPr>
      <a:lvl5pPr marL="1609115" indent="-268186" algn="l" rtl="0" eaLnBrk="1" fontAlgn="base" latinLnBrk="1" hangingPunct="1">
        <a:spcBef>
          <a:spcPts val="352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u"/>
        <a:defRPr sz="1900" b="1">
          <a:solidFill>
            <a:schemeClr val="tx1">
              <a:lumMod val="65000"/>
              <a:lumOff val="35000"/>
            </a:schemeClr>
          </a:solidFill>
          <a:latin typeface="+mn-lt"/>
          <a:ea typeface="+mn-ea"/>
        </a:defRPr>
      </a:lvl5pPr>
      <a:lvl6pPr marL="2145487" indent="-268186" algn="l" rtl="0" eaLnBrk="1" fontAlgn="base" latinLnBrk="1" hangingPunct="1">
        <a:spcBef>
          <a:spcPts val="352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900" b="1">
          <a:solidFill>
            <a:schemeClr val="tx1"/>
          </a:solidFill>
          <a:latin typeface="+mn-lt"/>
          <a:ea typeface="+mn-ea"/>
        </a:defRPr>
      </a:lvl6pPr>
      <a:lvl7pPr marL="2681859" indent="-268186" algn="l" rtl="0" eaLnBrk="1" fontAlgn="base" latinLnBrk="1" hangingPunct="1">
        <a:spcBef>
          <a:spcPts val="352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900" b="1">
          <a:solidFill>
            <a:schemeClr val="tx1"/>
          </a:solidFill>
          <a:latin typeface="+mn-lt"/>
          <a:ea typeface="+mn-ea"/>
        </a:defRPr>
      </a:lvl7pPr>
      <a:lvl8pPr marL="3218230" indent="-268186" algn="l" rtl="0" eaLnBrk="1" fontAlgn="base" latinLnBrk="1" hangingPunct="1">
        <a:spcBef>
          <a:spcPts val="352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900" b="1">
          <a:solidFill>
            <a:schemeClr val="tx1"/>
          </a:solidFill>
          <a:latin typeface="+mn-lt"/>
          <a:ea typeface="+mn-ea"/>
        </a:defRPr>
      </a:lvl8pPr>
      <a:lvl9pPr marL="3754602" indent="-268186" algn="l" rtl="0" eaLnBrk="1" fontAlgn="base" latinLnBrk="1" hangingPunct="1">
        <a:spcBef>
          <a:spcPts val="352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9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6818C-E560-4AFB-8255-B69D7D6AD57F}" type="datetimeFigureOut">
              <a:rPr lang="ko-KR" altLang="en-US" smtClean="0"/>
              <a:t>2019-10-02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9925F-D775-44F2-9366-7644A76755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43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1" r:id="rId1"/>
    <p:sldLayoutId id="2147485432" r:id="rId2"/>
    <p:sldLayoutId id="2147485433" r:id="rId3"/>
    <p:sldLayoutId id="2147485434" r:id="rId4"/>
    <p:sldLayoutId id="2147485435" r:id="rId5"/>
    <p:sldLayoutId id="2147485436" r:id="rId6"/>
    <p:sldLayoutId id="2147485437" r:id="rId7"/>
    <p:sldLayoutId id="2147485438" r:id="rId8"/>
    <p:sldLayoutId id="2147485439" r:id="rId9"/>
    <p:sldLayoutId id="2147485440" r:id="rId10"/>
    <p:sldLayoutId id="2147485441" r:id="rId11"/>
    <p:sldLayoutId id="2147485442" r:id="rId12"/>
    <p:sldLayoutId id="2147485443" r:id="rId13"/>
    <p:sldLayoutId id="2147485444" r:id="rId14"/>
    <p:sldLayoutId id="2147485447" r:id="rId15"/>
  </p:sldLayoutIdLst>
  <p:hf sldNum="0" hdr="0" ftr="0"/>
  <p:txStyles>
    <p:titleStyle>
      <a:lvl1pPr algn="l" defTabSz="742950" rtl="0" eaLnBrk="1" latinLnBrk="1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1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schu@spri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arxiv.org/abs/1606.0408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jpeg"/><Relationship Id="rId5" Type="http://schemas.openxmlformats.org/officeDocument/2006/relationships/hyperlink" Target="http://www.yes24.com/Product/Goods/71838727" TargetMode="External"/><Relationship Id="rId4" Type="http://schemas.openxmlformats.org/officeDocument/2006/relationships/hyperlink" Target="https://buy.aisuperpowers.com/shop/book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www.darpa.mil/work-with-us/ai-next-campaign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www.wired.com/story/will-artificial-intelligence-enhance-hack-humanity/?linkId=67325543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s://www.wired.com/story/will-artificial-intelligence-enhance-hack-humanity/?linkId=67325543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jpeg"/><Relationship Id="rId5" Type="http://schemas.openxmlformats.org/officeDocument/2006/relationships/hyperlink" Target="http://vision.stanford.edu/people.html" TargetMode="External"/><Relationship Id="rId4" Type="http://schemas.openxmlformats.org/officeDocument/2006/relationships/hyperlink" Target="https://en.wikipedia.org/wiki/Yuval_Noah_Harar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google.com/automl/?hl=k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82427" y="1268760"/>
            <a:ext cx="6514790" cy="872722"/>
          </a:xfrm>
        </p:spPr>
        <p:txBody>
          <a:bodyPr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3399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+mn-ea"/>
                <a:ea typeface="+mn-ea"/>
              </a:rPr>
              <a:t>AI </a:t>
            </a:r>
            <a:r>
              <a:rPr lang="ko-KR" altLang="en-US" sz="2200" b="1" dirty="0" smtClean="0">
                <a:solidFill>
                  <a:srgbClr val="003399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+mn-ea"/>
                <a:ea typeface="+mn-ea"/>
              </a:rPr>
              <a:t>미</a:t>
            </a:r>
            <a:r>
              <a:rPr lang="en-US" altLang="ko-KR" sz="2200" b="1" dirty="0" smtClean="0">
                <a:solidFill>
                  <a:srgbClr val="003399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+mn-ea"/>
                <a:ea typeface="+mn-ea"/>
              </a:rPr>
              <a:t>•</a:t>
            </a:r>
            <a:r>
              <a:rPr lang="ko-KR" altLang="en-US" sz="2200" b="1" dirty="0" smtClean="0">
                <a:solidFill>
                  <a:srgbClr val="003399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+mn-ea"/>
                <a:ea typeface="+mn-ea"/>
              </a:rPr>
              <a:t>중 </a:t>
            </a:r>
            <a:r>
              <a:rPr lang="ko-KR" altLang="en-US" sz="2200" b="1" dirty="0" err="1" smtClean="0">
                <a:solidFill>
                  <a:srgbClr val="003399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+mn-ea"/>
                <a:ea typeface="+mn-ea"/>
              </a:rPr>
              <a:t>기술패권</a:t>
            </a:r>
            <a:r>
              <a:rPr lang="ko-KR" altLang="en-US" sz="2200" b="1" dirty="0" smtClean="0">
                <a:solidFill>
                  <a:srgbClr val="003399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+mn-ea"/>
                <a:ea typeface="+mn-ea"/>
              </a:rPr>
              <a:t> 경쟁과 우리의 대응 방향</a:t>
            </a:r>
            <a:endParaRPr lang="ko-KR" altLang="en-US" sz="2200" b="1" dirty="0">
              <a:solidFill>
                <a:srgbClr val="003399"/>
              </a:solidFill>
              <a:effectLst>
                <a:glow rad="127000">
                  <a:schemeClr val="bg1">
                    <a:alpha val="80000"/>
                  </a:schemeClr>
                </a:glow>
              </a:effectLst>
              <a:latin typeface="+mn-ea"/>
              <a:ea typeface="+mn-ea"/>
            </a:endParaRPr>
          </a:p>
        </p:txBody>
      </p:sp>
      <p:sp>
        <p:nvSpPr>
          <p:cNvPr id="12" name="부제목 1"/>
          <p:cNvSpPr txBox="1">
            <a:spLocks/>
          </p:cNvSpPr>
          <p:nvPr/>
        </p:nvSpPr>
        <p:spPr>
          <a:xfrm>
            <a:off x="1639137" y="4725144"/>
            <a:ext cx="3384376" cy="377292"/>
          </a:xfrm>
          <a:prstGeom prst="rect">
            <a:avLst/>
          </a:prstGeom>
        </p:spPr>
        <p:txBody>
          <a:bodyPr/>
          <a:lstStyle>
            <a:lvl1pPr marL="0" indent="0" algn="ctr" rtl="0" eaLnBrk="1" fontAlgn="base" latinLnBrk="1" hangingPunct="1">
              <a:spcBef>
                <a:spcPts val="704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defRPr sz="31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528" indent="-320333" algn="l" rtl="0" eaLnBrk="1" fontAlgn="base" latinLnBrk="1" hangingPunct="1">
              <a:spcBef>
                <a:spcPts val="587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" pitchFamily="2" charset="2"/>
              <a:buChar char="u"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2pPr>
            <a:lvl3pPr marL="964725" indent="-268186" algn="l" rtl="0" eaLnBrk="1" fontAlgn="base" latinLnBrk="1" hangingPunct="1">
              <a:spcBef>
                <a:spcPts val="587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" pitchFamily="2" charset="2"/>
              <a:buChar char="u"/>
              <a:defRPr sz="23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3pPr>
            <a:lvl4pPr marL="1286920" indent="-268186" algn="l" rtl="0" eaLnBrk="1" fontAlgn="base" latinLnBrk="1" hangingPunct="1">
              <a:spcBef>
                <a:spcPts val="469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u"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4pPr>
            <a:lvl5pPr marL="1609115" indent="-268186" algn="l" rtl="0" eaLnBrk="1" fontAlgn="base" latinLnBrk="1" hangingPunct="1">
              <a:spcBef>
                <a:spcPts val="352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u"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5pPr>
            <a:lvl6pPr marL="2145487" indent="-268186" algn="l" rtl="0" eaLnBrk="1" fontAlgn="base" latinLnBrk="1" hangingPunct="1">
              <a:spcBef>
                <a:spcPts val="352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9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1859" indent="-268186" algn="l" rtl="0" eaLnBrk="1" fontAlgn="base" latinLnBrk="1" hangingPunct="1">
              <a:spcBef>
                <a:spcPts val="352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9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18230" indent="-268186" algn="l" rtl="0" eaLnBrk="1" fontAlgn="base" latinLnBrk="1" hangingPunct="1">
              <a:spcBef>
                <a:spcPts val="352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9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754602" indent="-268186" algn="l" rtl="0" eaLnBrk="1" fontAlgn="base" latinLnBrk="1" hangingPunct="1">
              <a:spcBef>
                <a:spcPts val="352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9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chemeClr val="tx1"/>
              </a:buClr>
            </a:pPr>
            <a:r>
              <a:rPr kumimoji="0" lang="en-US" altLang="ko-KR" sz="1600" kern="0" dirty="0" smtClean="0">
                <a:hlinkClick r:id="rId3"/>
              </a:rPr>
              <a:t>hchu@spri.kr</a:t>
            </a:r>
            <a:r>
              <a:rPr kumimoji="0" lang="en-US" altLang="ko-KR" sz="1600" kern="0" dirty="0" smtClean="0"/>
              <a:t> </a:t>
            </a:r>
          </a:p>
          <a:p>
            <a:pPr>
              <a:buClr>
                <a:schemeClr val="tx1"/>
              </a:buClr>
            </a:pPr>
            <a:r>
              <a:rPr kumimoji="0" lang="ko-KR" altLang="en-US" sz="1600" kern="0" dirty="0" smtClean="0"/>
              <a:t>소프트웨어정책연구소 선임연구원</a:t>
            </a:r>
            <a:endParaRPr kumimoji="0" lang="en-US" altLang="ko-KR" sz="1600" kern="0" dirty="0"/>
          </a:p>
          <a:p>
            <a:pPr>
              <a:buClr>
                <a:schemeClr val="tx1"/>
              </a:buClr>
            </a:pPr>
            <a:r>
              <a:rPr kumimoji="0" lang="en-US" altLang="ko-KR" sz="1600" kern="0" dirty="0" smtClean="0"/>
              <a:t>AI</a:t>
            </a:r>
            <a:r>
              <a:rPr kumimoji="0" lang="ko-KR" altLang="en-US" sz="1600" kern="0" dirty="0" err="1" smtClean="0"/>
              <a:t>정책연구팀</a:t>
            </a:r>
            <a:endParaRPr kumimoji="0" lang="en-US" altLang="ko-KR" sz="1600" kern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80792" y="2530400"/>
            <a:ext cx="390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rgbClr val="003399"/>
                </a:solidFill>
                <a:latin typeface="+mn-ea"/>
                <a:ea typeface="+mn-ea"/>
              </a:rPr>
              <a:t>2019. 10. 10.</a:t>
            </a:r>
          </a:p>
          <a:p>
            <a:pPr algn="r"/>
            <a:r>
              <a:rPr lang="en-US" altLang="ko-KR" sz="1200" b="1" dirty="0" smtClean="0">
                <a:solidFill>
                  <a:srgbClr val="003399"/>
                </a:solidFill>
                <a:latin typeface="+mn-ea"/>
                <a:ea typeface="+mn-ea"/>
              </a:rPr>
              <a:t>2019 </a:t>
            </a:r>
            <a:r>
              <a:rPr lang="en-US" altLang="ko-KR" sz="1200" b="1" dirty="0" err="1" smtClean="0">
                <a:solidFill>
                  <a:srgbClr val="003399"/>
                </a:solidFill>
                <a:latin typeface="+mn-ea"/>
                <a:ea typeface="+mn-ea"/>
              </a:rPr>
              <a:t>SPRi</a:t>
            </a:r>
            <a:r>
              <a:rPr lang="en-US" altLang="ko-KR" sz="1200" b="1" dirty="0" smtClean="0">
                <a:solidFill>
                  <a:srgbClr val="003399"/>
                </a:solidFill>
                <a:latin typeface="+mn-ea"/>
                <a:ea typeface="+mn-ea"/>
              </a:rPr>
              <a:t> Fall Conference</a:t>
            </a:r>
            <a:endParaRPr lang="ko-KR" altLang="en-US" sz="1200" b="1" dirty="0">
              <a:solidFill>
                <a:srgbClr val="003399"/>
              </a:solidFill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3746" y="4077072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ko-KR" altLang="en-US" sz="2800" b="1" kern="0" dirty="0" smtClean="0">
                <a:latin typeface="+mn-ea"/>
                <a:ea typeface="+mn-ea"/>
              </a:rPr>
              <a:t>추 형 석</a:t>
            </a:r>
            <a:endParaRPr kumimoji="0" lang="en-US" altLang="ko-KR" sz="2800" b="1" kern="0" dirty="0">
              <a:latin typeface="+mn-ea"/>
              <a:ea typeface="+mn-ea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0" y="2492896"/>
            <a:ext cx="6897216" cy="0"/>
          </a:xfrm>
          <a:prstGeom prst="line">
            <a:avLst/>
          </a:prstGeom>
          <a:ln w="762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334963" y="764704"/>
            <a:ext cx="0" cy="2160240"/>
          </a:xfrm>
          <a:prstGeom prst="line">
            <a:avLst/>
          </a:prstGeom>
          <a:ln w="31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389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2"/>
          <p:cNvSpPr>
            <a:spLocks noGrp="1"/>
          </p:cNvSpPr>
          <p:nvPr>
            <p:ph type="title"/>
          </p:nvPr>
        </p:nvSpPr>
        <p:spPr>
          <a:xfrm>
            <a:off x="1" y="17999"/>
            <a:ext cx="9921552" cy="1034737"/>
          </a:xfrm>
        </p:spPr>
        <p:txBody>
          <a:bodyPr/>
          <a:lstStyle/>
          <a:p>
            <a:r>
              <a:rPr lang="ko-KR" altLang="en-US" dirty="0" err="1" smtClean="0"/>
              <a:t>딥러닝</a:t>
            </a:r>
            <a:r>
              <a:rPr lang="ko-KR" altLang="en-US" dirty="0" smtClean="0"/>
              <a:t> 한계 </a:t>
            </a:r>
            <a:r>
              <a:rPr lang="ko-KR" altLang="en-US" dirty="0" smtClean="0"/>
              <a:t>극복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메타 </a:t>
            </a:r>
            <a:r>
              <a:rPr lang="ko-KR" altLang="en-US" dirty="0" smtClean="0"/>
              <a:t>학습 </a:t>
            </a:r>
            <a:r>
              <a:rPr lang="en-US" altLang="ko-KR" dirty="0" smtClean="0"/>
              <a:t>(2/2)</a:t>
            </a:r>
            <a:endParaRPr lang="ko-KR" altLang="en-US" dirty="0"/>
          </a:p>
        </p:txBody>
      </p:sp>
      <p:sp>
        <p:nvSpPr>
          <p:cNvPr id="10" name="내용 개체 틀 1"/>
          <p:cNvSpPr>
            <a:spLocks noGrp="1"/>
          </p:cNvSpPr>
          <p:nvPr>
            <p:ph idx="1"/>
          </p:nvPr>
        </p:nvSpPr>
        <p:spPr>
          <a:xfrm>
            <a:off x="363000" y="1134269"/>
            <a:ext cx="9180000" cy="5400000"/>
          </a:xfrm>
        </p:spPr>
        <p:txBody>
          <a:bodyPr/>
          <a:lstStyle/>
          <a:p>
            <a:r>
              <a:rPr lang="ko-KR" altLang="en-US" dirty="0" err="1" smtClean="0"/>
              <a:t>원샷</a:t>
            </a:r>
            <a:r>
              <a:rPr lang="ko-KR" altLang="en-US" dirty="0" smtClean="0"/>
              <a:t> 학습의 구조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향후 전망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학습하는 방법을 학습하는 방법이나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이미 학습한 내용과 새로 학습할 내용의 속성이 유사해야 함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기술적 한계가 분명</a:t>
            </a:r>
            <a:endParaRPr lang="en-US" altLang="ko-KR" dirty="0"/>
          </a:p>
          <a:p>
            <a:endParaRPr lang="en-US" altLang="ko-KR" dirty="0" smtClean="0"/>
          </a:p>
        </p:txBody>
      </p:sp>
      <p:pic>
        <p:nvPicPr>
          <p:cNvPr id="12" name="_x238135136" descr="EMB000e765413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46" y="1775023"/>
            <a:ext cx="4847308" cy="314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0" y="6608307"/>
            <a:ext cx="8918429" cy="249693"/>
          </a:xfrm>
        </p:spPr>
        <p:txBody>
          <a:bodyPr/>
          <a:lstStyle/>
          <a:p>
            <a:pPr fontAlgn="base"/>
            <a:r>
              <a:rPr lang="ko-KR" altLang="en-US" dirty="0" smtClean="0"/>
              <a:t>출처 </a:t>
            </a:r>
            <a:r>
              <a:rPr lang="en-US" altLang="ko-KR" dirty="0" smtClean="0"/>
              <a:t>: </a:t>
            </a:r>
            <a:r>
              <a:rPr lang="en-US" altLang="ko-KR" dirty="0" err="1"/>
              <a:t>Oriol</a:t>
            </a:r>
            <a:r>
              <a:rPr lang="en-US" altLang="ko-KR" dirty="0"/>
              <a:t> </a:t>
            </a:r>
            <a:r>
              <a:rPr lang="en-US" altLang="ko-KR" dirty="0" err="1"/>
              <a:t>Vinyals</a:t>
            </a:r>
            <a:r>
              <a:rPr lang="en-US" altLang="ko-KR" dirty="0"/>
              <a:t>, Charles Blundell, Timothy </a:t>
            </a:r>
            <a:r>
              <a:rPr lang="en-US" altLang="ko-KR" dirty="0" err="1"/>
              <a:t>Lillicrap</a:t>
            </a:r>
            <a:r>
              <a:rPr lang="en-US" altLang="ko-KR" dirty="0"/>
              <a:t>, </a:t>
            </a:r>
            <a:r>
              <a:rPr lang="en-US" altLang="ko-KR" dirty="0" err="1"/>
              <a:t>Koray</a:t>
            </a:r>
            <a:r>
              <a:rPr lang="en-US" altLang="ko-KR" dirty="0"/>
              <a:t> </a:t>
            </a:r>
            <a:r>
              <a:rPr lang="en-US" altLang="ko-KR" dirty="0" err="1"/>
              <a:t>Kavukcuoglu</a:t>
            </a:r>
            <a:r>
              <a:rPr lang="en-US" altLang="ko-KR" dirty="0"/>
              <a:t>, and </a:t>
            </a:r>
            <a:r>
              <a:rPr lang="en-US" altLang="ko-KR" dirty="0" err="1"/>
              <a:t>Daan</a:t>
            </a:r>
            <a:r>
              <a:rPr lang="en-US" altLang="ko-KR" dirty="0"/>
              <a:t> </a:t>
            </a:r>
            <a:r>
              <a:rPr lang="en-US" altLang="ko-KR" dirty="0" err="1"/>
              <a:t>Wierstra</a:t>
            </a:r>
            <a:r>
              <a:rPr lang="en-US" altLang="ko-KR" dirty="0"/>
              <a:t>, “Matching Networks for One Shot Learning,” </a:t>
            </a:r>
            <a:r>
              <a:rPr lang="en-US" altLang="ko-KR" u="sng" dirty="0">
                <a:hlinkClick r:id="rId4"/>
              </a:rPr>
              <a:t>https://arxiv.org/abs/1606.04080</a:t>
            </a:r>
            <a:r>
              <a:rPr lang="en-US" altLang="ko-K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7168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5922" y="2646040"/>
            <a:ext cx="8915400" cy="1143000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000099"/>
                </a:solidFill>
              </a:rPr>
              <a:t>2. AI</a:t>
            </a:r>
            <a:r>
              <a:rPr lang="ko-KR" altLang="en-US" b="1" dirty="0" smtClean="0">
                <a:solidFill>
                  <a:srgbClr val="000099"/>
                </a:solidFill>
              </a:rPr>
              <a:t>를 둘러싼 미</a:t>
            </a:r>
            <a:r>
              <a:rPr lang="en-US" altLang="ko-KR" b="1" dirty="0" smtClean="0">
                <a:solidFill>
                  <a:srgbClr val="000099"/>
                </a:solidFill>
              </a:rPr>
              <a:t>•</a:t>
            </a:r>
            <a:r>
              <a:rPr lang="ko-KR" altLang="en-US" b="1" dirty="0" smtClean="0">
                <a:solidFill>
                  <a:srgbClr val="000099"/>
                </a:solidFill>
              </a:rPr>
              <a:t>중 기술 패권 경쟁</a:t>
            </a:r>
            <a:endParaRPr lang="ko-KR" alt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2457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美中 </a:t>
            </a:r>
            <a:r>
              <a:rPr lang="ko-KR" altLang="en-US" dirty="0"/>
              <a:t>인공지능 </a:t>
            </a:r>
            <a:r>
              <a:rPr lang="ko-KR" altLang="en-US" dirty="0" err="1" smtClean="0"/>
              <a:t>기술패권</a:t>
            </a:r>
            <a:r>
              <a:rPr lang="ko-KR" altLang="en-US" dirty="0" smtClean="0"/>
              <a:t> 경쟁</a:t>
            </a:r>
            <a:endParaRPr lang="ko-KR" altLang="en-US" dirty="0"/>
          </a:p>
        </p:txBody>
      </p:sp>
      <p:pic>
        <p:nvPicPr>
          <p:cNvPr id="1028" name="Picture 4" descr="https://buy.aisuperpowers.com/assets/images/catalog/ai-bo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8" y="1578977"/>
            <a:ext cx="2592288" cy="451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0" y="6608307"/>
            <a:ext cx="8918429" cy="249693"/>
          </a:xfrm>
        </p:spPr>
        <p:txBody>
          <a:bodyPr/>
          <a:lstStyle/>
          <a:p>
            <a:pPr fontAlgn="base"/>
            <a:r>
              <a:rPr lang="ko-KR" altLang="en-US" dirty="0" smtClean="0"/>
              <a:t>출처 </a:t>
            </a:r>
            <a:r>
              <a:rPr lang="en-US" altLang="ko-KR" dirty="0" smtClean="0"/>
              <a:t>: AI Superpowers, </a:t>
            </a:r>
            <a:r>
              <a:rPr lang="en-US" altLang="ko-KR" dirty="0">
                <a:hlinkClick r:id="rId4"/>
              </a:rPr>
              <a:t>https://</a:t>
            </a:r>
            <a:r>
              <a:rPr lang="en-US" altLang="ko-KR" dirty="0" smtClean="0">
                <a:hlinkClick r:id="rId4"/>
              </a:rPr>
              <a:t>buy.aisuperpowers.com/shop/books</a:t>
            </a:r>
            <a:endParaRPr lang="en-US" altLang="ko-KR" dirty="0" smtClean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     AI </a:t>
            </a:r>
            <a:r>
              <a:rPr lang="ko-KR" altLang="en-US" dirty="0" smtClean="0"/>
              <a:t>슈퍼파워</a:t>
            </a:r>
            <a:r>
              <a:rPr lang="en-US" altLang="ko-KR" dirty="0" smtClean="0"/>
              <a:t>, </a:t>
            </a:r>
            <a:r>
              <a:rPr lang="en-US" altLang="ko-KR" dirty="0">
                <a:hlinkClick r:id="rId5"/>
              </a:rPr>
              <a:t>http://www.yes24.com/Product/Goods/71838727</a:t>
            </a:r>
            <a:endParaRPr lang="en-US" altLang="ko-KR" dirty="0"/>
          </a:p>
        </p:txBody>
      </p:sp>
      <p:pic>
        <p:nvPicPr>
          <p:cNvPr id="1030" name="Picture 6" descr="AI ìí¼íì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87" y="1687648"/>
            <a:ext cx="3101065" cy="433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150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미 국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– </a:t>
            </a:r>
            <a:r>
              <a:rPr lang="en-US" altLang="ko-KR" sz="2800" dirty="0" smtClean="0"/>
              <a:t>AI</a:t>
            </a:r>
            <a:r>
              <a:rPr lang="ko-KR" altLang="en-US" sz="2800" dirty="0" smtClean="0"/>
              <a:t> </a:t>
            </a:r>
            <a:r>
              <a:rPr lang="ko-KR" altLang="en-US" sz="2800" dirty="0" smtClean="0"/>
              <a:t>최고기술보유국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 smtClean="0"/>
              <a:t>1/3)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트럼프 행정부의 ‘</a:t>
            </a:r>
            <a:r>
              <a:rPr lang="en-US" altLang="ko-KR" dirty="0"/>
              <a:t>America First</a:t>
            </a:r>
            <a:r>
              <a:rPr lang="ko-KR" altLang="en-US" dirty="0"/>
              <a:t>’의 정책기조가 인공지능에도 반영</a:t>
            </a:r>
            <a:r>
              <a:rPr lang="ko-KR" altLang="en-US" spc="-70" dirty="0"/>
              <a:t>되어</a:t>
            </a:r>
            <a:r>
              <a:rPr lang="en-US" altLang="ko-KR" spc="-70" dirty="0"/>
              <a:t>, </a:t>
            </a:r>
            <a:r>
              <a:rPr lang="ko-KR" altLang="en-US" spc="-70" dirty="0"/>
              <a:t>부상하는 중국의 위협에 맞서 미국이 인공지능 분야의 리더십을</a:t>
            </a:r>
            <a:r>
              <a:rPr lang="ko-KR" altLang="en-US" dirty="0"/>
              <a:t> 강화하는 방향 설정</a:t>
            </a:r>
          </a:p>
          <a:p>
            <a:pPr lvl="1" fontAlgn="base"/>
            <a:r>
              <a:rPr lang="ko-KR" altLang="en-US" dirty="0" smtClean="0"/>
              <a:t>미국 </a:t>
            </a:r>
            <a:r>
              <a:rPr lang="en-US" altLang="ko-KR" dirty="0"/>
              <a:t>NSTC(</a:t>
            </a:r>
            <a:r>
              <a:rPr lang="ko-KR" altLang="en-US" dirty="0"/>
              <a:t>국가과학기술위원회</a:t>
            </a:r>
            <a:r>
              <a:rPr lang="en-US" altLang="ko-KR" dirty="0"/>
              <a:t>)</a:t>
            </a:r>
            <a:r>
              <a:rPr lang="ko-KR" altLang="en-US" dirty="0"/>
              <a:t>는 ’국가 </a:t>
            </a:r>
            <a:r>
              <a:rPr lang="en-US" altLang="ko-KR" dirty="0"/>
              <a:t>AI R&amp;D </a:t>
            </a:r>
            <a:r>
              <a:rPr lang="ko-KR" altLang="en-US" dirty="0" smtClean="0"/>
              <a:t>전략 계획</a:t>
            </a:r>
            <a:r>
              <a:rPr lang="ko-KR" altLang="en-US" dirty="0"/>
              <a:t>‘</a:t>
            </a:r>
            <a:r>
              <a:rPr lang="en-US" altLang="ko-KR" dirty="0"/>
              <a:t>('16.10</a:t>
            </a:r>
            <a:r>
              <a:rPr lang="en-US" altLang="ko-KR" dirty="0" smtClean="0"/>
              <a:t>), ‘</a:t>
            </a:r>
            <a:r>
              <a:rPr lang="ko-KR" altLang="en-US" dirty="0" smtClean="0"/>
              <a:t>미래 인공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지능에 대한 준비</a:t>
            </a:r>
            <a:r>
              <a:rPr lang="en-US" altLang="ko-KR" dirty="0" smtClean="0"/>
              <a:t>‘(‘16.10), ‘</a:t>
            </a:r>
            <a:r>
              <a:rPr lang="ko-KR" altLang="en-US" dirty="0" smtClean="0"/>
              <a:t>인공지능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자동화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경제</a:t>
            </a:r>
            <a:r>
              <a:rPr lang="en-US" altLang="ko-KR" dirty="0" smtClean="0"/>
              <a:t>’('16.12)</a:t>
            </a:r>
            <a:r>
              <a:rPr lang="ko-KR" altLang="en-US" dirty="0" smtClean="0"/>
              <a:t>를 발표해 미국이 인공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지능의 기술적 리더십 뿐만 아니라 사회 경제적 파급효과까지 고려 </a:t>
            </a:r>
            <a:endParaRPr lang="ko-KR" altLang="en-US" dirty="0"/>
          </a:p>
          <a:p>
            <a:pPr lvl="1" fontAlgn="base"/>
            <a:r>
              <a:rPr lang="ko-KR" altLang="en-US" dirty="0" smtClean="0"/>
              <a:t>’</a:t>
            </a:r>
            <a:r>
              <a:rPr lang="en-US" altLang="ko-KR" dirty="0" smtClean="0"/>
              <a:t>18</a:t>
            </a:r>
            <a:r>
              <a:rPr lang="ko-KR" altLang="en-US" dirty="0"/>
              <a:t>년 </a:t>
            </a:r>
            <a:r>
              <a:rPr lang="en-US" altLang="ko-KR" dirty="0"/>
              <a:t>3</a:t>
            </a:r>
            <a:r>
              <a:rPr lang="ko-KR" altLang="en-US" dirty="0"/>
              <a:t>회에 걸친 청문회를 실시한 후 </a:t>
            </a:r>
            <a:r>
              <a:rPr lang="ko-KR" altLang="en-US" dirty="0">
                <a:solidFill>
                  <a:srgbClr val="FF0000"/>
                </a:solidFill>
              </a:rPr>
              <a:t>중국 인공지능의 급격한 성장을 명시</a:t>
            </a:r>
            <a:r>
              <a:rPr lang="ko-KR" altLang="en-US" dirty="0"/>
              <a:t>하고</a:t>
            </a:r>
            <a:r>
              <a:rPr lang="en-US" altLang="ko-KR" dirty="0"/>
              <a:t>, </a:t>
            </a:r>
            <a:r>
              <a:rPr lang="ko-KR" altLang="en-US" dirty="0"/>
              <a:t>미국이 인공지능의 리더십을 강화해야 한다는 정책 보고서 발간</a:t>
            </a:r>
            <a:r>
              <a:rPr lang="en-US" altLang="ko-KR" dirty="0"/>
              <a:t>(Rise of Machines, Artificial Intelligence and its Growing Impact on U.S. Policy, </a:t>
            </a:r>
            <a:r>
              <a:rPr lang="ko-KR" altLang="en-US" dirty="0"/>
              <a:t>’</a:t>
            </a:r>
            <a:r>
              <a:rPr lang="en-US" altLang="ko-KR" dirty="0"/>
              <a:t>18.9)</a:t>
            </a:r>
            <a:endParaRPr lang="ko-KR" altLang="en-US" dirty="0"/>
          </a:p>
          <a:p>
            <a:pPr lvl="1" fontAlgn="base"/>
            <a:r>
              <a:rPr lang="ko-KR" altLang="en-US" spc="-60" dirty="0" smtClean="0"/>
              <a:t>‘</a:t>
            </a:r>
            <a:r>
              <a:rPr lang="en-US" altLang="ko-KR" spc="-60" dirty="0"/>
              <a:t>18</a:t>
            </a:r>
            <a:r>
              <a:rPr lang="ko-KR" altLang="en-US" spc="-60" dirty="0"/>
              <a:t>년 미국 국방고등연구계획국</a:t>
            </a:r>
            <a:r>
              <a:rPr lang="en-US" altLang="ko-KR" spc="-60" dirty="0"/>
              <a:t>(DARPA)</a:t>
            </a:r>
            <a:r>
              <a:rPr lang="ko-KR" altLang="en-US" spc="-60" dirty="0"/>
              <a:t>은 </a:t>
            </a:r>
            <a:r>
              <a:rPr lang="en-US" altLang="ko-KR" spc="-60" dirty="0"/>
              <a:t>5</a:t>
            </a:r>
            <a:r>
              <a:rPr lang="ko-KR" altLang="en-US" spc="-60" dirty="0"/>
              <a:t>년간</a:t>
            </a:r>
            <a:r>
              <a:rPr lang="en-US" altLang="ko-KR" spc="-60" dirty="0"/>
              <a:t>(</a:t>
            </a:r>
            <a:r>
              <a:rPr lang="ko-KR" altLang="en-US" spc="-60" dirty="0"/>
              <a:t>’</a:t>
            </a:r>
            <a:r>
              <a:rPr lang="en-US" altLang="ko-KR" spc="-60" dirty="0"/>
              <a:t>18~</a:t>
            </a:r>
            <a:r>
              <a:rPr lang="ko-KR" altLang="en-US" spc="-60" dirty="0"/>
              <a:t>‘</a:t>
            </a:r>
            <a:r>
              <a:rPr lang="en-US" altLang="ko-KR" spc="-60" dirty="0"/>
              <a:t>22)</a:t>
            </a:r>
            <a:r>
              <a:rPr lang="ko-KR" altLang="en-US" spc="-60" dirty="0"/>
              <a:t> 설명 기능과 윤리 의식을</a:t>
            </a:r>
            <a:r>
              <a:rPr lang="ko-KR" altLang="en-US" dirty="0"/>
              <a:t> 갖춘 차세대 인공지능</a:t>
            </a:r>
            <a:r>
              <a:rPr lang="en-US" altLang="ko-KR" dirty="0"/>
              <a:t>(AI Next Campaign)</a:t>
            </a:r>
            <a:r>
              <a:rPr lang="ko-KR" altLang="en-US" dirty="0"/>
              <a:t> 사업에 </a:t>
            </a:r>
            <a:r>
              <a:rPr lang="en-US" altLang="ko-KR" dirty="0"/>
              <a:t>20</a:t>
            </a:r>
            <a:r>
              <a:rPr lang="ko-KR" altLang="en-US" dirty="0"/>
              <a:t>억 달러의 장기적 투자 책정</a:t>
            </a:r>
          </a:p>
          <a:p>
            <a:pPr lvl="1" fontAlgn="base"/>
            <a:r>
              <a:rPr lang="ko-KR" altLang="en-US" dirty="0" smtClean="0"/>
              <a:t>‘</a:t>
            </a:r>
            <a:r>
              <a:rPr lang="en-US" altLang="ko-KR" dirty="0"/>
              <a:t>19</a:t>
            </a:r>
            <a:r>
              <a:rPr lang="ko-KR" altLang="en-US" dirty="0"/>
              <a:t>년 </a:t>
            </a:r>
            <a:r>
              <a:rPr lang="en-US" altLang="ko-KR" dirty="0"/>
              <a:t>The American AI Initiative*</a:t>
            </a:r>
            <a:r>
              <a:rPr lang="ko-KR" altLang="en-US" dirty="0"/>
              <a:t>를 발족하여 미국 정부의 인공지능 분야의 본격적인 지원을 추진</a:t>
            </a:r>
          </a:p>
          <a:p>
            <a:pPr marL="447675" lvl="2" indent="0" fontAlgn="base">
              <a:buNone/>
            </a:pPr>
            <a:r>
              <a:rPr lang="en-US" altLang="ko-KR" dirty="0" smtClean="0"/>
              <a:t>* AI </a:t>
            </a:r>
            <a:r>
              <a:rPr lang="en-US" altLang="ko-KR" dirty="0"/>
              <a:t>R&amp;D</a:t>
            </a:r>
            <a:r>
              <a:rPr lang="ko-KR" altLang="en-US" dirty="0"/>
              <a:t>의 과학적</a:t>
            </a:r>
            <a:r>
              <a:rPr lang="en-US" altLang="ko-KR" dirty="0"/>
              <a:t>, </a:t>
            </a:r>
            <a:r>
              <a:rPr lang="ko-KR" altLang="en-US" dirty="0"/>
              <a:t>기술적</a:t>
            </a:r>
            <a:r>
              <a:rPr lang="en-US" altLang="ko-KR" dirty="0"/>
              <a:t>, </a:t>
            </a:r>
            <a:r>
              <a:rPr lang="ko-KR" altLang="en-US" dirty="0"/>
              <a:t>경제적 글로벌 리더십을 유지하기 위해 다섯 가지 원칙으로 운영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0372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미 국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– </a:t>
            </a:r>
            <a:r>
              <a:rPr lang="en-US" altLang="ko-KR" sz="2800" dirty="0" smtClean="0"/>
              <a:t>AI</a:t>
            </a:r>
            <a:r>
              <a:rPr lang="ko-KR" altLang="en-US" sz="2800" dirty="0" smtClean="0"/>
              <a:t> </a:t>
            </a:r>
            <a:r>
              <a:rPr lang="ko-KR" altLang="en-US" sz="2800" dirty="0" smtClean="0"/>
              <a:t>최고기술보유국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 smtClean="0"/>
              <a:t>2/3)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The American AI </a:t>
            </a:r>
            <a:r>
              <a:rPr lang="en-US" altLang="ko-KR" dirty="0" smtClean="0"/>
              <a:t>Initiative(‘19.02)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en-US" altLang="ko-KR" dirty="0" smtClean="0"/>
              <a:t>5</a:t>
            </a:r>
            <a:r>
              <a:rPr lang="ko-KR" altLang="en-US" dirty="0" smtClean="0"/>
              <a:t>대 원칙</a:t>
            </a:r>
            <a:endParaRPr lang="ko-KR" altLang="en-US" dirty="0"/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247539"/>
              </p:ext>
            </p:extLst>
          </p:nvPr>
        </p:nvGraphicFramePr>
        <p:xfrm>
          <a:off x="728286" y="2043862"/>
          <a:ext cx="8464982" cy="3977526"/>
        </p:xfrm>
        <a:graphic>
          <a:graphicData uri="http://schemas.openxmlformats.org/drawingml/2006/table">
            <a:tbl>
              <a:tblPr/>
              <a:tblGrid>
                <a:gridCol w="8464982">
                  <a:extLst>
                    <a:ext uri="{9D8B030D-6E8A-4147-A177-3AD203B41FA5}">
                      <a16:colId xmlns:a16="http://schemas.microsoft.com/office/drawing/2014/main" val="522104372"/>
                    </a:ext>
                  </a:extLst>
                </a:gridCol>
              </a:tblGrid>
              <a:tr h="3977526">
                <a:tc>
                  <a:txBody>
                    <a:bodyPr/>
                    <a:lstStyle/>
                    <a:p>
                      <a:pPr marL="270000" marR="0" indent="-45720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-7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① </a:t>
                      </a:r>
                      <a:r>
                        <a:rPr lang="ko-KR" altLang="en-US" sz="1600" b="0" kern="0" spc="-3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과학적 발견</a:t>
                      </a:r>
                      <a:r>
                        <a:rPr lang="en-US" altLang="ko-KR" sz="1600" b="0" kern="0" spc="-3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600" b="0" kern="0" spc="-3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경제적 경쟁력</a:t>
                      </a:r>
                      <a:r>
                        <a:rPr lang="en-US" altLang="ko-KR" sz="1600" b="0" kern="0" spc="-3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600" b="0" kern="0" spc="-3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국가 안보를 장려하기 위해 연방 정부</a:t>
                      </a:r>
                      <a:r>
                        <a:rPr lang="en-US" altLang="ko-KR" sz="1600" b="0" kern="0" spc="-3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600" b="0" kern="0" spc="-3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산업계</a:t>
                      </a:r>
                      <a:r>
                        <a:rPr lang="en-US" altLang="ko-KR" sz="1600" b="0" kern="0" spc="-3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600" b="0" kern="0" spc="-3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학계를</a:t>
                      </a:r>
                      <a:r>
                        <a:rPr lang="ko-KR" altLang="en-US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아울러 </a:t>
                      </a:r>
                      <a:r>
                        <a:rPr lang="en-US" altLang="ko-KR" sz="1600" b="0" kern="0" spc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AI</a:t>
                      </a:r>
                      <a:r>
                        <a:rPr lang="ko-KR" altLang="en-US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의 기술적 돌파구를 추진</a:t>
                      </a:r>
                      <a:endParaRPr lang="ko-KR" altLang="en-US" sz="1100" b="0" kern="0" spc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70000" marR="0" indent="-45720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-7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② </a:t>
                      </a:r>
                      <a:r>
                        <a:rPr lang="ko-KR" altLang="en-US" sz="1600" b="0" kern="0" spc="-8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새로운 </a:t>
                      </a:r>
                      <a:r>
                        <a:rPr lang="en-US" altLang="ko-KR" sz="1600" b="0" kern="0" spc="-8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AI </a:t>
                      </a:r>
                      <a:r>
                        <a:rPr lang="ko-KR" altLang="en-US" sz="1600" b="0" kern="0" spc="-8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관련 산업의 창출과 기존 산업에의 </a:t>
                      </a:r>
                      <a:r>
                        <a:rPr lang="en-US" altLang="ko-KR" sz="1600" b="0" kern="0" spc="-8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AI </a:t>
                      </a:r>
                      <a:r>
                        <a:rPr lang="ko-KR" altLang="en-US" sz="1600" b="0" kern="0" spc="-8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적용을 확산시키기 위해 합리적인 기술</a:t>
                      </a:r>
                      <a:r>
                        <a:rPr lang="ko-KR" altLang="en-US" sz="1600" b="0" kern="0" spc="-7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표준 개발과 </a:t>
                      </a:r>
                      <a:r>
                        <a:rPr lang="en-US" altLang="ko-KR" sz="1600" b="0" kern="0" spc="-7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AI</a:t>
                      </a:r>
                      <a:r>
                        <a:rPr lang="ko-KR" altLang="en-US" sz="1600" b="0" kern="0" spc="-7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를 도입하기 위한 장벽 완화</a:t>
                      </a:r>
                      <a:endParaRPr lang="ko-KR" altLang="en-US" sz="1100" b="0" kern="0" spc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70000" marR="0" indent="-45720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-7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③ 현재의 경제와 미래 일자리에 대비하기 위해 </a:t>
                      </a:r>
                      <a:r>
                        <a:rPr lang="en-US" altLang="ko-KR" sz="1600" b="0" kern="0" spc="-7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AI </a:t>
                      </a:r>
                      <a:r>
                        <a:rPr lang="ko-KR" altLang="en-US" sz="1600" b="0" kern="0" spc="-7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기술 개발과 적용을 통한 현재 및 미래 세대의 인력 교육 추진</a:t>
                      </a:r>
                      <a:endParaRPr lang="ko-KR" altLang="en-US" sz="1100" b="0" kern="0" spc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70000" marR="0" indent="-45720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-7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④ </a:t>
                      </a:r>
                      <a:r>
                        <a:rPr lang="en-US" altLang="ko-KR" sz="1600" b="0" kern="0" spc="-11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AI </a:t>
                      </a:r>
                      <a:r>
                        <a:rPr lang="ko-KR" altLang="en-US" sz="1600" b="0" kern="0" spc="-11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기술에 대한 대중의 신뢰와 확신에 대한 공감대를 형성하고</a:t>
                      </a:r>
                      <a:r>
                        <a:rPr lang="en-US" altLang="ko-KR" sz="1600" b="0" kern="0" spc="-11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600" b="0" kern="0" spc="-11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시민 사회의 자유와 가치를</a:t>
                      </a:r>
                      <a:r>
                        <a:rPr lang="ko-KR" altLang="en-US" sz="1600" b="0" kern="0" spc="-7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600" b="0" kern="0" spc="-7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/>
                      </a:r>
                      <a:br>
                        <a:rPr lang="en-US" altLang="ko-KR" sz="1600" b="0" kern="0" spc="-7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</a:br>
                      <a:r>
                        <a:rPr lang="ko-KR" altLang="en-US" sz="1600" b="0" kern="0" spc="-7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보호하여 </a:t>
                      </a:r>
                      <a:r>
                        <a:rPr lang="en-US" altLang="ko-KR" sz="1600" b="0" kern="0" spc="-7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AI </a:t>
                      </a:r>
                      <a:r>
                        <a:rPr lang="ko-KR" altLang="en-US" sz="1600" b="0" kern="0" spc="-7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기술의 잠재성을 실현</a:t>
                      </a:r>
                      <a:endParaRPr lang="ko-KR" altLang="en-US" sz="1100" b="0" kern="0" spc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70000" marR="0" indent="-45720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-7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⑤ </a:t>
                      </a:r>
                      <a:r>
                        <a:rPr lang="en-US" altLang="ko-KR" sz="1600" b="0" kern="0" spc="-8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AI </a:t>
                      </a:r>
                      <a:r>
                        <a:rPr lang="ko-KR" altLang="en-US" sz="1600" b="0" kern="0" spc="-8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연구와 혁신을 지원하고 미국 </a:t>
                      </a:r>
                      <a:r>
                        <a:rPr lang="en-US" altLang="ko-KR" sz="1600" b="0" kern="0" spc="-8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AI </a:t>
                      </a:r>
                      <a:r>
                        <a:rPr lang="ko-KR" altLang="en-US" sz="1600" b="0" kern="0" spc="-8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산업의 시장을 개방하기 위한 국제적인 노력을 </a:t>
                      </a:r>
                      <a:r>
                        <a:rPr lang="ko-KR" altLang="en-US" sz="1600" b="0" kern="0" spc="-8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이어</a:t>
                      </a:r>
                      <a:r>
                        <a:rPr lang="ko-KR" altLang="en-US" sz="1600" b="0" kern="0" spc="-13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가야 </a:t>
                      </a:r>
                      <a:r>
                        <a:rPr lang="en-US" altLang="ko-KR" sz="1600" b="0" kern="0" spc="-13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/>
                      </a:r>
                      <a:br>
                        <a:rPr lang="en-US" altLang="ko-KR" sz="1600" b="0" kern="0" spc="-13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</a:br>
                      <a:r>
                        <a:rPr lang="ko-KR" altLang="en-US" sz="1600" b="0" kern="0" spc="-13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하며</a:t>
                      </a:r>
                      <a:r>
                        <a:rPr lang="en-US" altLang="ko-KR" sz="1600" b="0" kern="0" spc="-13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 AI</a:t>
                      </a:r>
                      <a:r>
                        <a:rPr lang="ko-KR" altLang="en-US" sz="1600" b="0" kern="0" spc="-13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의 기술적 우위를 선점하기 위해 경쟁국과 </a:t>
                      </a:r>
                      <a:r>
                        <a:rPr lang="ko-KR" altLang="en-US" sz="1600" b="0" kern="0" spc="-130" dirty="0" err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적대국으로부터의</a:t>
                      </a:r>
                      <a:r>
                        <a:rPr lang="ko-KR" altLang="en-US" sz="1600" b="0" kern="0" spc="-13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주요 </a:t>
                      </a:r>
                      <a:r>
                        <a:rPr lang="en-US" altLang="ko-KR" sz="1600" b="0" kern="0" spc="-13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AI </a:t>
                      </a:r>
                      <a:r>
                        <a:rPr lang="ko-KR" altLang="en-US" sz="1600" b="0" kern="0" spc="-13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기술 보호</a:t>
                      </a:r>
                      <a:endParaRPr lang="ko-KR" altLang="en-US" sz="1100" b="0" kern="0" spc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3704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12938" y="2670761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146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미 국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– </a:t>
            </a:r>
            <a:r>
              <a:rPr lang="en-US" altLang="ko-KR" sz="2800" dirty="0" smtClean="0"/>
              <a:t>AI</a:t>
            </a:r>
            <a:r>
              <a:rPr lang="ko-KR" altLang="en-US" sz="2800" dirty="0" smtClean="0"/>
              <a:t> </a:t>
            </a:r>
            <a:r>
              <a:rPr lang="ko-KR" altLang="en-US" sz="2800" dirty="0" smtClean="0"/>
              <a:t>최고기술보유국</a:t>
            </a:r>
            <a:r>
              <a:rPr lang="ko-KR" altLang="en-US" dirty="0" smtClean="0"/>
              <a:t> </a:t>
            </a:r>
            <a:r>
              <a:rPr lang="en-US" altLang="ko-KR" dirty="0" smtClean="0"/>
              <a:t>(3/3)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 smtClean="0"/>
              <a:t>미국은 </a:t>
            </a:r>
            <a:r>
              <a:rPr lang="en-US" altLang="ko-KR" dirty="0" smtClean="0"/>
              <a:t>DARPA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AI Next Campaign</a:t>
            </a:r>
            <a:r>
              <a:rPr lang="ko-KR" altLang="en-US" dirty="0" smtClean="0"/>
              <a:t>을 통해 </a:t>
            </a:r>
            <a:r>
              <a:rPr lang="en-US" altLang="ko-KR" dirty="0" smtClean="0"/>
              <a:t>AI </a:t>
            </a:r>
            <a:r>
              <a:rPr lang="ko-KR" altLang="en-US" dirty="0" smtClean="0"/>
              <a:t>리더십을 공고히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하기 위한 노력을 이어가고 있는 상황</a:t>
            </a:r>
            <a:endParaRPr lang="en-US" altLang="ko-KR" dirty="0" smtClean="0"/>
          </a:p>
          <a:p>
            <a:pPr lvl="1" fontAlgn="base"/>
            <a:r>
              <a:rPr lang="ko-KR" altLang="en-US" dirty="0" smtClean="0"/>
              <a:t>데이터 기반 </a:t>
            </a:r>
            <a:r>
              <a:rPr lang="ko-KR" altLang="en-US" dirty="0" err="1" smtClean="0"/>
              <a:t>딥러닝의</a:t>
            </a:r>
            <a:r>
              <a:rPr lang="ko-KR" altLang="en-US" dirty="0" smtClean="0"/>
              <a:t> 성능은 데이터의 수급이 상대적으로 자유로운 중국에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smtClean="0"/>
              <a:t>밀릴 가능성이 높음</a:t>
            </a:r>
            <a:endParaRPr lang="en-US" altLang="ko-KR" dirty="0" smtClean="0"/>
          </a:p>
          <a:p>
            <a:pPr lvl="1" fontAlgn="base"/>
            <a:r>
              <a:rPr lang="ko-KR" altLang="en-US" dirty="0" err="1" smtClean="0"/>
              <a:t>딥러닝은</a:t>
            </a:r>
            <a:r>
              <a:rPr lang="ko-KR" altLang="en-US" dirty="0" smtClean="0"/>
              <a:t> 여전히 한계가 극명한 기술로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미국은 </a:t>
            </a:r>
            <a:r>
              <a:rPr lang="en-US" altLang="ko-KR" dirty="0" smtClean="0"/>
              <a:t>AI</a:t>
            </a:r>
            <a:r>
              <a:rPr lang="ko-KR" altLang="en-US" dirty="0" smtClean="0"/>
              <a:t>의 다음 패러다임에 대한 투자를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통해 중국의 견제에 대비하고자 함</a:t>
            </a:r>
            <a:endParaRPr lang="ko-KR" altLang="en-US" dirty="0"/>
          </a:p>
        </p:txBody>
      </p:sp>
      <p:pic>
        <p:nvPicPr>
          <p:cNvPr id="2050" name="Picture 2" descr="https://www.darpa.mil/ddm_gallery/Inline-infographic-4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3717032"/>
            <a:ext cx="42862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0" y="6608307"/>
            <a:ext cx="8918429" cy="249693"/>
          </a:xfrm>
        </p:spPr>
        <p:txBody>
          <a:bodyPr/>
          <a:lstStyle/>
          <a:p>
            <a:pPr fontAlgn="base"/>
            <a:r>
              <a:rPr lang="ko-KR" altLang="en-US" dirty="0" smtClean="0"/>
              <a:t>출처 </a:t>
            </a:r>
            <a:r>
              <a:rPr lang="en-US" altLang="ko-KR" dirty="0" smtClean="0"/>
              <a:t>: </a:t>
            </a:r>
            <a:r>
              <a:rPr lang="en-US" altLang="ko-KR" dirty="0" smtClean="0"/>
              <a:t>AI Next Campaign, DARPA, </a:t>
            </a:r>
            <a:r>
              <a:rPr lang="en-US" altLang="ko-KR" dirty="0">
                <a:hlinkClick r:id="rId4"/>
              </a:rPr>
              <a:t>https://</a:t>
            </a:r>
            <a:r>
              <a:rPr lang="en-US" altLang="ko-KR" dirty="0" smtClean="0">
                <a:hlinkClick r:id="rId4"/>
              </a:rPr>
              <a:t>www.darpa.mil/work-with-us/ai-next-campaign</a:t>
            </a:r>
            <a:r>
              <a:rPr lang="en-US" altLang="ko-KR" dirty="0" smtClean="0"/>
              <a:t>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08837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 국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– </a:t>
            </a:r>
            <a:r>
              <a:rPr lang="en-US" altLang="ko-KR" sz="2800" dirty="0" smtClean="0"/>
              <a:t>AI</a:t>
            </a:r>
            <a:r>
              <a:rPr lang="ko-KR" altLang="en-US" sz="2800" dirty="0" smtClean="0"/>
              <a:t>의 </a:t>
            </a:r>
            <a:r>
              <a:rPr lang="ko-KR" altLang="en-US" sz="2800" dirty="0" smtClean="0"/>
              <a:t>다크호스</a:t>
            </a:r>
            <a:r>
              <a:rPr lang="ko-KR" altLang="en-US" dirty="0" smtClean="0"/>
              <a:t> </a:t>
            </a:r>
            <a:r>
              <a:rPr lang="en-US" altLang="ko-KR" dirty="0" smtClean="0"/>
              <a:t>(1/2)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 smtClean="0"/>
              <a:t>중국의 전략적 접근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인공지능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lvl="1" fontAlgn="base"/>
            <a:r>
              <a:rPr lang="ko-KR" altLang="en-US" dirty="0" smtClean="0">
                <a:sym typeface="Wingdings" panose="05000000000000000000" pitchFamily="2" charset="2"/>
              </a:rPr>
              <a:t>상대적으로 유연한 데이터 활용 규제로 인해 산업이 활성화 되는 기반 마련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lvl="2" fontAlgn="base"/>
            <a:r>
              <a:rPr lang="en-US" altLang="ko-KR" dirty="0" smtClean="0">
                <a:sym typeface="Wingdings" panose="05000000000000000000" pitchFamily="2" charset="2"/>
              </a:rPr>
              <a:t>(</a:t>
            </a:r>
            <a:r>
              <a:rPr lang="ko-KR" altLang="en-US" dirty="0" smtClean="0">
                <a:sym typeface="Wingdings" panose="05000000000000000000" pitchFamily="2" charset="2"/>
              </a:rPr>
              <a:t>예</a:t>
            </a:r>
            <a:r>
              <a:rPr lang="en-US" altLang="ko-KR" dirty="0" smtClean="0">
                <a:sym typeface="Wingdings" panose="05000000000000000000" pitchFamily="2" charset="2"/>
              </a:rPr>
              <a:t>) 13</a:t>
            </a:r>
            <a:r>
              <a:rPr lang="ko-KR" altLang="en-US" dirty="0" smtClean="0">
                <a:sym typeface="Wingdings" panose="05000000000000000000" pitchFamily="2" charset="2"/>
              </a:rPr>
              <a:t>억 인구의 안면 인식</a:t>
            </a:r>
            <a:r>
              <a:rPr lang="en-US" altLang="ko-KR" dirty="0" smtClean="0">
                <a:sym typeface="Wingdings" panose="05000000000000000000" pitchFamily="2" charset="2"/>
              </a:rPr>
              <a:t>, CCTV </a:t>
            </a:r>
            <a:r>
              <a:rPr lang="ko-KR" altLang="en-US" dirty="0" smtClean="0">
                <a:sym typeface="Wingdings" panose="05000000000000000000" pitchFamily="2" charset="2"/>
              </a:rPr>
              <a:t>데이터를 활용한 인공지능 플랫폼 개발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lvl="1" fontAlgn="base"/>
            <a:r>
              <a:rPr lang="ko-KR" altLang="en-US" dirty="0" smtClean="0">
                <a:sym typeface="Wingdings" panose="05000000000000000000" pitchFamily="2" charset="2"/>
              </a:rPr>
              <a:t>독특한 형태의 중국 </a:t>
            </a:r>
            <a:r>
              <a:rPr lang="en-US" altLang="ko-KR" dirty="0" smtClean="0">
                <a:sym typeface="Wingdings" panose="05000000000000000000" pitchFamily="2" charset="2"/>
              </a:rPr>
              <a:t>IT </a:t>
            </a:r>
            <a:r>
              <a:rPr lang="ko-KR" altLang="en-US" dirty="0" smtClean="0">
                <a:sym typeface="Wingdings" panose="05000000000000000000" pitchFamily="2" charset="2"/>
              </a:rPr>
              <a:t>산업의 발전 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신용카드 단계를 건너뛰고 바로 모바일 결제 </a:t>
            </a:r>
            <a:r>
              <a:rPr lang="en-US" altLang="ko-KR" dirty="0" smtClean="0">
                <a:sym typeface="Wingdings" panose="05000000000000000000" pitchFamily="2" charset="2"/>
              </a:rPr>
              <a:t/>
            </a:r>
            <a:br>
              <a:rPr lang="en-US" altLang="ko-KR" dirty="0" smtClean="0">
                <a:sym typeface="Wingdings" panose="05000000000000000000" pitchFamily="2" charset="2"/>
              </a:rPr>
            </a:br>
            <a:r>
              <a:rPr lang="ko-KR" altLang="en-US" dirty="0" smtClean="0">
                <a:sym typeface="Wingdings" panose="05000000000000000000" pitchFamily="2" charset="2"/>
              </a:rPr>
              <a:t>시스템의 도입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구매 이력</a:t>
            </a:r>
            <a:r>
              <a:rPr lang="en-US" altLang="ko-KR" dirty="0" smtClean="0">
                <a:sym typeface="Wingdings" panose="05000000000000000000" pitchFamily="2" charset="2"/>
              </a:rPr>
              <a:t>, </a:t>
            </a:r>
            <a:r>
              <a:rPr lang="ko-KR" altLang="en-US" dirty="0" smtClean="0">
                <a:sym typeface="Wingdings" panose="05000000000000000000" pitchFamily="2" charset="2"/>
              </a:rPr>
              <a:t>선호도 등 데이터化 촉진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lvl="1" fontAlgn="base"/>
            <a:r>
              <a:rPr lang="en-US" altLang="ko-KR" dirty="0" smtClean="0">
                <a:sym typeface="Wingdings" panose="05000000000000000000" pitchFamily="2" charset="2"/>
              </a:rPr>
              <a:t>“</a:t>
            </a:r>
            <a:r>
              <a:rPr lang="ko-KR" altLang="en-US" dirty="0" smtClean="0">
                <a:sym typeface="Wingdings" panose="05000000000000000000" pitchFamily="2" charset="2"/>
              </a:rPr>
              <a:t>데이터가 많은 중급 인공지능 개발자가 데이터가 적은 고급 인공지능 개발자보다 고성능의 인공지능 시스템을 개발할 가능성이 높다</a:t>
            </a:r>
            <a:r>
              <a:rPr lang="en-US" altLang="ko-KR" dirty="0" smtClean="0">
                <a:sym typeface="Wingdings" panose="05000000000000000000" pitchFamily="2" charset="2"/>
              </a:rPr>
              <a:t>.” (AI </a:t>
            </a:r>
            <a:r>
              <a:rPr lang="ko-KR" altLang="en-US" dirty="0" smtClean="0">
                <a:sym typeface="Wingdings" panose="05000000000000000000" pitchFamily="2" charset="2"/>
              </a:rPr>
              <a:t>슈퍼파워</a:t>
            </a:r>
            <a:r>
              <a:rPr lang="en-US" altLang="ko-KR" dirty="0" smtClean="0">
                <a:sym typeface="Wingdings" panose="05000000000000000000" pitchFamily="2" charset="2"/>
              </a:rPr>
              <a:t>)</a:t>
            </a:r>
          </a:p>
          <a:p>
            <a:pPr lvl="2" fontAlgn="base"/>
            <a:r>
              <a:rPr lang="ko-KR" altLang="en-US" dirty="0" smtClean="0">
                <a:sym typeface="Wingdings" panose="05000000000000000000" pitchFamily="2" charset="2"/>
              </a:rPr>
              <a:t>서구사회는 개인의 권리를 더욱 강화 </a:t>
            </a:r>
            <a:r>
              <a:rPr lang="en-US" altLang="ko-KR" dirty="0" smtClean="0">
                <a:sym typeface="Wingdings" panose="05000000000000000000" pitchFamily="2" charset="2"/>
              </a:rPr>
              <a:t>(</a:t>
            </a:r>
            <a:r>
              <a:rPr lang="ko-KR" altLang="en-US" dirty="0" smtClean="0">
                <a:sym typeface="Wingdings" panose="05000000000000000000" pitchFamily="2" charset="2"/>
              </a:rPr>
              <a:t>예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- EU</a:t>
            </a:r>
            <a:r>
              <a:rPr lang="ko-KR" altLang="en-US" dirty="0" smtClean="0">
                <a:sym typeface="Wingdings" panose="05000000000000000000" pitchFamily="2" charset="2"/>
              </a:rPr>
              <a:t>의 </a:t>
            </a:r>
            <a:r>
              <a:rPr lang="en-US" altLang="ko-KR" dirty="0" smtClean="0">
                <a:sym typeface="Wingdings" panose="05000000000000000000" pitchFamily="2" charset="2"/>
              </a:rPr>
              <a:t>GDPR)</a:t>
            </a:r>
          </a:p>
          <a:p>
            <a:pPr lvl="2" fontAlgn="base"/>
            <a:r>
              <a:rPr lang="ko-KR" altLang="en-US" dirty="0" smtClean="0"/>
              <a:t>인공지능에 있어 후발주자인 중국은 기술 격차를 데이터로 메우는 형국</a:t>
            </a:r>
            <a:endParaRPr lang="en-US" altLang="ko-KR" dirty="0" smtClean="0"/>
          </a:p>
          <a:p>
            <a:pPr lvl="1" fontAlgn="base"/>
            <a:r>
              <a:rPr lang="ko-KR" altLang="en-US" dirty="0" smtClean="0"/>
              <a:t>치열한 </a:t>
            </a:r>
            <a:r>
              <a:rPr lang="ko-KR" altLang="en-US" dirty="0" err="1" smtClean="0"/>
              <a:t>카피캣</a:t>
            </a:r>
            <a:r>
              <a:rPr lang="ko-KR" altLang="en-US" dirty="0" smtClean="0"/>
              <a:t> 경쟁과 즉각적인 사용자 피드백을 통한 제품이나 서비스의 진화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err="1" smtClean="0">
                <a:sym typeface="Wingdings" panose="05000000000000000000" pitchFamily="2" charset="2"/>
              </a:rPr>
              <a:t>검투장처럼</a:t>
            </a:r>
            <a:r>
              <a:rPr lang="ko-KR" altLang="en-US" dirty="0" smtClean="0">
                <a:sym typeface="Wingdings" panose="05000000000000000000" pitchFamily="2" charset="2"/>
              </a:rPr>
              <a:t> 수단과 방법을 가리지 않는 산업 생태계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성장의 자양분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lvl="2" fontAlgn="base"/>
            <a:r>
              <a:rPr lang="en-US" altLang="ko-KR" dirty="0" smtClean="0">
                <a:sym typeface="Wingdings" panose="05000000000000000000" pitchFamily="2" charset="2"/>
              </a:rPr>
              <a:t>IT </a:t>
            </a:r>
            <a:r>
              <a:rPr lang="ko-KR" altLang="en-US" dirty="0" smtClean="0">
                <a:sym typeface="Wingdings" panose="05000000000000000000" pitchFamily="2" charset="2"/>
              </a:rPr>
              <a:t>창업의 성공사례로 인한 중국내 기업가 정신의 확산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lvl="2" fontAlgn="base"/>
            <a:r>
              <a:rPr lang="ko-KR" altLang="en-US" dirty="0" err="1" smtClean="0">
                <a:sym typeface="Wingdings" panose="05000000000000000000" pitchFamily="2" charset="2"/>
              </a:rPr>
              <a:t>중관촌과</a:t>
            </a:r>
            <a:r>
              <a:rPr lang="ko-KR" altLang="en-US" dirty="0" smtClean="0">
                <a:sym typeface="Wingdings" panose="05000000000000000000" pitchFamily="2" charset="2"/>
              </a:rPr>
              <a:t> 실리콘밸리의 경쟁구도 </a:t>
            </a:r>
            <a:r>
              <a:rPr lang="en-US" altLang="ko-KR" dirty="0" smtClean="0">
                <a:sym typeface="Wingdings" panose="05000000000000000000" pitchFamily="2" charset="2"/>
              </a:rPr>
              <a:t>(</a:t>
            </a:r>
            <a:r>
              <a:rPr lang="ko-KR" altLang="en-US" dirty="0" smtClean="0">
                <a:sym typeface="Wingdings" panose="05000000000000000000" pitchFamily="2" charset="2"/>
              </a:rPr>
              <a:t>매우 상이한 문화</a:t>
            </a:r>
            <a:r>
              <a:rPr lang="en-US" altLang="ko-KR" dirty="0" smtClean="0">
                <a:sym typeface="Wingdings" panose="05000000000000000000" pitchFamily="2" charset="2"/>
              </a:rPr>
              <a:t>)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457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 국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– </a:t>
            </a:r>
            <a:r>
              <a:rPr lang="en-US" altLang="ko-KR" sz="2800" dirty="0" smtClean="0"/>
              <a:t>AI</a:t>
            </a:r>
            <a:r>
              <a:rPr lang="ko-KR" altLang="en-US" sz="2800" dirty="0" smtClean="0"/>
              <a:t>의 </a:t>
            </a:r>
            <a:r>
              <a:rPr lang="ko-KR" altLang="en-US" sz="2800" dirty="0" smtClean="0"/>
              <a:t>다크호스</a:t>
            </a:r>
            <a:r>
              <a:rPr lang="ko-KR" altLang="en-US" dirty="0" smtClean="0"/>
              <a:t> </a:t>
            </a:r>
            <a:r>
              <a:rPr lang="en-US" altLang="ko-KR" dirty="0" smtClean="0"/>
              <a:t>(2/2)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 smtClean="0"/>
              <a:t>중국의 주요 </a:t>
            </a:r>
            <a:r>
              <a:rPr lang="en-US" altLang="ko-KR" dirty="0" smtClean="0"/>
              <a:t>AI </a:t>
            </a:r>
            <a:r>
              <a:rPr lang="ko-KR" altLang="en-US" dirty="0" smtClean="0"/>
              <a:t>정책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lvl="1" fontAlgn="base"/>
            <a:r>
              <a:rPr lang="ko-KR" altLang="en-US" sz="2000" dirty="0"/>
              <a:t>데이터</a:t>
            </a:r>
            <a:r>
              <a:rPr lang="en-US" altLang="ko-KR" sz="2000" dirty="0"/>
              <a:t>, AI </a:t>
            </a:r>
            <a:r>
              <a:rPr lang="ko-KR" altLang="en-US" sz="2000" dirty="0"/>
              <a:t>분야 대규모 </a:t>
            </a:r>
            <a:r>
              <a:rPr lang="ko-KR" altLang="en-US" sz="2000" dirty="0" err="1"/>
              <a:t>선행투자</a:t>
            </a:r>
            <a:r>
              <a:rPr lang="ko-KR" altLang="en-US" sz="2000" dirty="0"/>
              <a:t> 및 산업별 플랫폼 육성 박차</a:t>
            </a:r>
            <a:endParaRPr lang="ko-KR" altLang="en-US" sz="800" dirty="0"/>
          </a:p>
          <a:p>
            <a:pPr lvl="1" fontAlgn="base"/>
            <a:r>
              <a:rPr lang="en-US" altLang="ko-KR" sz="2000" dirty="0" smtClean="0"/>
              <a:t>'16</a:t>
            </a:r>
            <a:r>
              <a:rPr lang="ko-KR" altLang="en-US" sz="2000" dirty="0"/>
              <a:t>년 빅데이터 산업발전 </a:t>
            </a:r>
            <a:r>
              <a:rPr lang="ko-KR" altLang="en-US" sz="2000" dirty="0" smtClean="0"/>
              <a:t>계획</a:t>
            </a:r>
            <a:r>
              <a:rPr lang="en-US" altLang="ko-KR" sz="2000" dirty="0"/>
              <a:t>, '17</a:t>
            </a:r>
            <a:r>
              <a:rPr lang="ko-KR" altLang="en-US" sz="2000" dirty="0"/>
              <a:t>년 차세대 </a:t>
            </a:r>
            <a:r>
              <a:rPr lang="en-US" altLang="ko-KR" sz="2000" dirty="0"/>
              <a:t>AI </a:t>
            </a:r>
            <a:r>
              <a:rPr lang="ko-KR" altLang="en-US" sz="2000" dirty="0" smtClean="0"/>
              <a:t>발전계획 발표</a:t>
            </a:r>
            <a:endParaRPr lang="en-US" altLang="ko-KR" sz="2000" dirty="0"/>
          </a:p>
          <a:p>
            <a:pPr lvl="2" fontAlgn="base"/>
            <a:r>
              <a:rPr lang="en-US" altLang="ko-KR" sz="1800" dirty="0" smtClean="0"/>
              <a:t>'30</a:t>
            </a:r>
            <a:r>
              <a:rPr lang="ko-KR" altLang="en-US" sz="1800" dirty="0"/>
              <a:t>년까지 </a:t>
            </a:r>
            <a:r>
              <a:rPr lang="en-US" altLang="ko-KR" sz="1800" dirty="0"/>
              <a:t>AI </a:t>
            </a:r>
            <a:r>
              <a:rPr lang="ko-KR" altLang="en-US" sz="1800" dirty="0"/>
              <a:t>핵심산업 규모 </a:t>
            </a:r>
            <a:r>
              <a:rPr lang="en-US" altLang="ko-KR" sz="1800" dirty="0"/>
              <a:t>1</a:t>
            </a:r>
            <a:r>
              <a:rPr lang="ko-KR" altLang="en-US" sz="1800" dirty="0"/>
              <a:t>조 </a:t>
            </a:r>
            <a:r>
              <a:rPr lang="ko-KR" altLang="en-US" sz="1800" dirty="0" smtClean="0"/>
              <a:t>위안</a:t>
            </a:r>
            <a:r>
              <a:rPr lang="en-US" altLang="ko-KR" sz="1800" dirty="0" smtClean="0"/>
              <a:t>, AI </a:t>
            </a:r>
            <a:r>
              <a:rPr lang="ko-KR" altLang="en-US" sz="1800" dirty="0" smtClean="0"/>
              <a:t>관련산업 규모 </a:t>
            </a:r>
            <a:r>
              <a:rPr lang="en-US" altLang="ko-KR" sz="1800" dirty="0" smtClean="0"/>
              <a:t>10</a:t>
            </a:r>
            <a:r>
              <a:rPr lang="ko-KR" altLang="en-US" sz="1800" dirty="0" smtClean="0"/>
              <a:t>조 위안 육성</a:t>
            </a:r>
            <a:endParaRPr lang="ko-KR" altLang="en-US" sz="1800" dirty="0"/>
          </a:p>
          <a:p>
            <a:pPr lvl="1" fontAlgn="base"/>
            <a:r>
              <a:rPr lang="ko-KR" altLang="en-US" sz="2000" dirty="0" smtClean="0"/>
              <a:t>「</a:t>
            </a:r>
            <a:r>
              <a:rPr lang="ko-KR" altLang="en-US" sz="2000" dirty="0"/>
              <a:t>차세대 인공지능 </a:t>
            </a:r>
            <a:r>
              <a:rPr lang="ko-KR" altLang="en-US" sz="2000" dirty="0" smtClean="0"/>
              <a:t>발전계획</a:t>
            </a:r>
            <a:r>
              <a:rPr lang="en-US" altLang="ko-KR" sz="2000" dirty="0"/>
              <a:t>(</a:t>
            </a:r>
            <a:r>
              <a:rPr lang="ko-KR" altLang="en-US" sz="2000" dirty="0"/>
              <a:t>’</a:t>
            </a:r>
            <a:r>
              <a:rPr lang="en-US" altLang="ko-KR" sz="2000" dirty="0"/>
              <a:t>17.07)</a:t>
            </a:r>
            <a:r>
              <a:rPr lang="ko-KR" altLang="en-US" sz="2000" dirty="0"/>
              <a:t>」에서는 의료</a:t>
            </a:r>
            <a:r>
              <a:rPr lang="en-US" altLang="ko-KR" sz="2000" dirty="0"/>
              <a:t>, </a:t>
            </a:r>
            <a:r>
              <a:rPr lang="ko-KR" altLang="en-US" sz="2000" dirty="0"/>
              <a:t>선박</a:t>
            </a:r>
            <a:r>
              <a:rPr lang="en-US" altLang="ko-KR" sz="2000" dirty="0"/>
              <a:t>, </a:t>
            </a:r>
            <a:r>
              <a:rPr lang="ko-KR" altLang="en-US" sz="2000" dirty="0"/>
              <a:t>국방 분야 등을 </a:t>
            </a:r>
            <a:r>
              <a:rPr lang="en-US" altLang="ko-KR" sz="2000" dirty="0"/>
              <a:t>AI </a:t>
            </a:r>
            <a:r>
              <a:rPr lang="ko-KR" altLang="en-US" sz="2000" dirty="0"/>
              <a:t>중점 투자 분야로 지정하여 ‘</a:t>
            </a:r>
            <a:r>
              <a:rPr lang="en-US" altLang="ko-KR" sz="2000" dirty="0"/>
              <a:t>30</a:t>
            </a:r>
            <a:r>
              <a:rPr lang="ko-KR" altLang="en-US" sz="2000" dirty="0"/>
              <a:t>까지 </a:t>
            </a:r>
            <a:r>
              <a:rPr lang="en-US" altLang="ko-KR" sz="2000" dirty="0"/>
              <a:t>1,500</a:t>
            </a:r>
            <a:r>
              <a:rPr lang="ko-KR" altLang="en-US" sz="2000" dirty="0" smtClean="0"/>
              <a:t>억 위안</a:t>
            </a:r>
            <a:r>
              <a:rPr lang="en-US" altLang="ko-KR" sz="2000" dirty="0"/>
              <a:t>(24</a:t>
            </a:r>
            <a:r>
              <a:rPr lang="ko-KR" altLang="en-US" sz="2000" dirty="0"/>
              <a:t>조</a:t>
            </a:r>
            <a:r>
              <a:rPr lang="en-US" altLang="ko-KR" sz="2000" dirty="0"/>
              <a:t>8,000</a:t>
            </a:r>
            <a:r>
              <a:rPr lang="ko-KR" altLang="en-US" sz="2000" dirty="0"/>
              <a:t>억원</a:t>
            </a:r>
            <a:r>
              <a:rPr lang="en-US" altLang="ko-KR" sz="2000" dirty="0"/>
              <a:t>)</a:t>
            </a:r>
            <a:r>
              <a:rPr lang="ko-KR" altLang="en-US" sz="2000" dirty="0"/>
              <a:t>을 투자하여 세계 </a:t>
            </a:r>
            <a:r>
              <a:rPr lang="en-US" altLang="ko-KR" sz="2000" dirty="0"/>
              <a:t>1</a:t>
            </a:r>
            <a:r>
              <a:rPr lang="ko-KR" altLang="en-US" sz="2000" dirty="0"/>
              <a:t>위인 미국을 추월하겠다는 계획</a:t>
            </a:r>
          </a:p>
          <a:p>
            <a:pPr lvl="1" fontAlgn="base"/>
            <a:r>
              <a:rPr lang="ko-KR" altLang="en-US" sz="2000" dirty="0" smtClean="0"/>
              <a:t>민간 </a:t>
            </a:r>
            <a:r>
              <a:rPr lang="ko-KR" altLang="en-US" sz="2000" dirty="0"/>
              <a:t>협력 구조의 개방혁신플랫폼을 구축하기 위해 ’차세대 </a:t>
            </a:r>
            <a:r>
              <a:rPr lang="en-US" altLang="ko-KR" sz="2000" dirty="0"/>
              <a:t>AI</a:t>
            </a:r>
            <a:r>
              <a:rPr lang="ko-KR" altLang="en-US" sz="2000" dirty="0" smtClean="0"/>
              <a:t>발전계획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 smtClean="0"/>
              <a:t>위원회</a:t>
            </a:r>
            <a:r>
              <a:rPr lang="en-US" altLang="ko-KR" sz="2000" dirty="0"/>
              <a:t>(</a:t>
            </a:r>
            <a:r>
              <a:rPr lang="ko-KR" altLang="en-US" sz="2000" dirty="0"/>
              <a:t>‘</a:t>
            </a:r>
            <a:r>
              <a:rPr lang="en-US" altLang="ko-KR" sz="2000" dirty="0"/>
              <a:t>17.11)</a:t>
            </a:r>
            <a:r>
              <a:rPr lang="ko-KR" altLang="en-US" sz="2000" dirty="0"/>
              <a:t>’를 설립하고 </a:t>
            </a:r>
            <a:r>
              <a:rPr lang="en-US" altLang="ko-KR" sz="2000" dirty="0"/>
              <a:t>1</a:t>
            </a:r>
            <a:r>
              <a:rPr lang="ko-KR" altLang="en-US" sz="2000" dirty="0"/>
              <a:t>천억 위안 </a:t>
            </a:r>
            <a:r>
              <a:rPr lang="ko-KR" altLang="en-US" sz="2000" dirty="0" smtClean="0"/>
              <a:t>투자</a:t>
            </a:r>
            <a:endParaRPr lang="en-US" altLang="ko-KR" sz="2000" dirty="0" smtClean="0"/>
          </a:p>
          <a:p>
            <a:pPr lvl="1" fontAlgn="base"/>
            <a:r>
              <a:rPr lang="en-US" altLang="ko-KR" sz="2000" dirty="0"/>
              <a:t>‘</a:t>
            </a:r>
            <a:r>
              <a:rPr lang="en-US" altLang="ko-KR" sz="2000" dirty="0" err="1"/>
              <a:t>대학</a:t>
            </a:r>
            <a:r>
              <a:rPr lang="en-US" altLang="ko-KR" sz="2000" dirty="0"/>
              <a:t> </a:t>
            </a:r>
            <a:r>
              <a:rPr lang="en-US" altLang="ko-KR" sz="2000" dirty="0" err="1"/>
              <a:t>AI인재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국제양성계획</a:t>
            </a:r>
            <a:r>
              <a:rPr lang="en-US" altLang="ko-KR" sz="2000" dirty="0"/>
              <a:t>(’18.4)’</a:t>
            </a:r>
            <a:r>
              <a:rPr lang="en-US" altLang="ko-KR" sz="2000" dirty="0" err="1"/>
              <a:t>에서는</a:t>
            </a:r>
            <a:r>
              <a:rPr lang="en-US" altLang="ko-KR" sz="2000" dirty="0"/>
              <a:t> AI </a:t>
            </a:r>
            <a:r>
              <a:rPr lang="en-US" altLang="ko-KR" sz="2000" dirty="0" err="1"/>
              <a:t>핵심인재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양성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가속화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미국과</a:t>
            </a:r>
            <a:r>
              <a:rPr lang="en-US" altLang="ko-KR" sz="2000" dirty="0"/>
              <a:t> </a:t>
            </a:r>
            <a:r>
              <a:rPr lang="en-US" altLang="ko-KR" sz="2000" dirty="0" err="1"/>
              <a:t>AI분야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협력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교류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촉진을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위해</a:t>
            </a:r>
            <a:r>
              <a:rPr lang="en-US" altLang="ko-KR" sz="2000" dirty="0"/>
              <a:t> 5년 내 AI </a:t>
            </a:r>
            <a:r>
              <a:rPr lang="en-US" altLang="ko-KR" sz="2000" dirty="0" err="1"/>
              <a:t>전공교수</a:t>
            </a:r>
            <a:r>
              <a:rPr lang="en-US" altLang="ko-KR" sz="2000" dirty="0"/>
              <a:t> 500명, </a:t>
            </a:r>
            <a:r>
              <a:rPr lang="en-US" altLang="ko-KR" sz="2000" dirty="0" err="1"/>
              <a:t>핵심인재</a:t>
            </a:r>
            <a:r>
              <a:rPr lang="en-US" altLang="ko-KR" sz="2000" dirty="0"/>
              <a:t> 5,000명 </a:t>
            </a:r>
            <a:r>
              <a:rPr lang="en-US" altLang="ko-KR" sz="2000" dirty="0" err="1"/>
              <a:t>양성을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추진</a:t>
            </a:r>
            <a:endParaRPr lang="en-US" altLang="ko-KR" sz="2000" dirty="0"/>
          </a:p>
          <a:p>
            <a:pPr lvl="1" fontAlgn="base"/>
            <a:endParaRPr lang="ko-KR" altLang="en-US" sz="2000" dirty="0"/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38729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5922" y="2646040"/>
            <a:ext cx="8915400" cy="1143000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000099"/>
                </a:solidFill>
              </a:rPr>
              <a:t>3. </a:t>
            </a:r>
            <a:r>
              <a:rPr lang="ko-KR" altLang="en-US" b="1" dirty="0" smtClean="0">
                <a:solidFill>
                  <a:srgbClr val="000099"/>
                </a:solidFill>
              </a:rPr>
              <a:t>우리의 대응 방향</a:t>
            </a:r>
            <a:endParaRPr lang="ko-KR" alt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884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우리의 현황은</a:t>
            </a:r>
            <a:r>
              <a:rPr lang="en-US" altLang="ko-KR" dirty="0" smtClean="0"/>
              <a:t>? (1/3)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미국과 중국의 </a:t>
            </a:r>
            <a:r>
              <a:rPr lang="ko-KR" altLang="en-US" dirty="0" err="1" smtClean="0"/>
              <a:t>양강</a:t>
            </a:r>
            <a:r>
              <a:rPr lang="ko-KR" altLang="en-US" dirty="0" smtClean="0"/>
              <a:t> 구도는 미래 인공지능 산업을 양분할 가능성이 높음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’30</a:t>
            </a:r>
            <a:r>
              <a:rPr lang="ko-KR" altLang="en-US" dirty="0" smtClean="0"/>
              <a:t>년 까지 인공지능이 세계 </a:t>
            </a:r>
            <a:r>
              <a:rPr lang="en-US" altLang="ko-KR" dirty="0" smtClean="0"/>
              <a:t>GDP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15.7</a:t>
            </a:r>
            <a:r>
              <a:rPr lang="ko-KR" altLang="en-US" dirty="0" smtClean="0"/>
              <a:t>조 달러를 기여하고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중 중국은 </a:t>
            </a:r>
            <a:r>
              <a:rPr lang="en-US" altLang="ko-KR" dirty="0" smtClean="0"/>
              <a:t>26%,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smtClean="0"/>
              <a:t>미국은 </a:t>
            </a:r>
            <a:r>
              <a:rPr lang="en-US" altLang="ko-KR" dirty="0" smtClean="0"/>
              <a:t>14.5% </a:t>
            </a:r>
            <a:r>
              <a:rPr lang="ko-KR" altLang="en-US" dirty="0" smtClean="0"/>
              <a:t>차지 </a:t>
            </a:r>
            <a:r>
              <a:rPr lang="en-US" altLang="ko-KR" dirty="0" smtClean="0"/>
              <a:t>(PwC, ‘17)</a:t>
            </a:r>
          </a:p>
          <a:p>
            <a:pPr lvl="1"/>
            <a:endParaRPr lang="en-US" altLang="ko-KR" dirty="0"/>
          </a:p>
          <a:p>
            <a:r>
              <a:rPr lang="ko-KR" altLang="en-US" dirty="0" smtClean="0"/>
              <a:t>우리의 현황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4</a:t>
            </a:r>
            <a:r>
              <a:rPr lang="ko-KR" altLang="en-US" dirty="0" smtClean="0"/>
              <a:t>차산업혁명위원회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지능정보사회 중장기 종합대책</a:t>
            </a:r>
            <a:r>
              <a:rPr lang="en-US" altLang="ko-KR" dirty="0" smtClean="0"/>
              <a:t>, AI R&amp;D </a:t>
            </a:r>
            <a:r>
              <a:rPr lang="ko-KR" altLang="en-US" dirty="0" smtClean="0"/>
              <a:t>전략</a:t>
            </a:r>
            <a:r>
              <a:rPr lang="en-US" altLang="ko-KR" dirty="0" smtClean="0"/>
              <a:t>, </a:t>
            </a:r>
            <a:r>
              <a:rPr lang="ko-KR" altLang="en-US" dirty="0" smtClean="0"/>
              <a:t>데이터</a:t>
            </a:r>
            <a:r>
              <a:rPr lang="en-US" altLang="ko-KR" dirty="0" smtClean="0"/>
              <a:t>•AI </a:t>
            </a:r>
            <a:r>
              <a:rPr lang="ko-KR" altLang="en-US" dirty="0" smtClean="0"/>
              <a:t>경제 활성화 </a:t>
            </a:r>
            <a:r>
              <a:rPr lang="ko-KR" altLang="en-US" dirty="0" err="1" smtClean="0"/>
              <a:t>전략등</a:t>
            </a:r>
            <a:r>
              <a:rPr lang="ko-KR" altLang="en-US" dirty="0" smtClean="0"/>
              <a:t> </a:t>
            </a:r>
            <a:r>
              <a:rPr lang="ko-KR" altLang="en-US" dirty="0" smtClean="0"/>
              <a:t>등 다양한 </a:t>
            </a:r>
            <a:r>
              <a:rPr lang="ko-KR" altLang="en-US" dirty="0" smtClean="0"/>
              <a:t>정책적 </a:t>
            </a:r>
            <a:r>
              <a:rPr lang="ko-KR" altLang="en-US" dirty="0" smtClean="0"/>
              <a:t>대응이 이루어지고 있는 상황이나</a:t>
            </a:r>
            <a:r>
              <a:rPr lang="en-US" altLang="ko-KR" dirty="0" smtClean="0"/>
              <a:t>,</a:t>
            </a:r>
          </a:p>
          <a:p>
            <a:pPr lvl="1"/>
            <a:r>
              <a:rPr lang="ko-KR" altLang="en-US" dirty="0" smtClean="0"/>
              <a:t>인공지능 관련 논문 지표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연구자 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특허 수 등 대다수의 지표에서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위 권 밖에 있음 </a:t>
            </a:r>
            <a:r>
              <a:rPr lang="en-US" altLang="ko-KR" dirty="0" smtClean="0"/>
              <a:t>(</a:t>
            </a:r>
            <a:r>
              <a:rPr lang="ko-KR" altLang="en-US" dirty="0" smtClean="0"/>
              <a:t>비중은 </a:t>
            </a:r>
            <a:r>
              <a:rPr lang="en-US" altLang="ko-KR" dirty="0" smtClean="0"/>
              <a:t>1% </a:t>
            </a:r>
            <a:r>
              <a:rPr lang="ko-KR" altLang="en-US" dirty="0" smtClean="0"/>
              <a:t>내외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 smtClean="0"/>
              <a:t>한정된 인적 물적 자원에서 달성한 지표나 경쟁력이 부족한 것은 사실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알파고로</a:t>
            </a:r>
            <a:r>
              <a:rPr lang="ko-KR" altLang="en-US" dirty="0" smtClean="0"/>
              <a:t> 인해 인공지능이 재조명되기 전까지는 많은 지원과 관심을 받지 </a:t>
            </a:r>
            <a:r>
              <a:rPr lang="ko-KR" altLang="en-US" dirty="0" smtClean="0"/>
              <a:t>못함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369950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  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3663" indent="0"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글로벌 </a:t>
            </a:r>
            <a:r>
              <a:rPr lang="en-US" altLang="ko-KR" dirty="0" smtClean="0"/>
              <a:t>AI </a:t>
            </a:r>
            <a:r>
              <a:rPr lang="ko-KR" altLang="en-US" dirty="0" smtClean="0"/>
              <a:t>트렌드</a:t>
            </a:r>
            <a:endParaRPr lang="en-US" altLang="ko-KR" dirty="0" smtClean="0"/>
          </a:p>
          <a:p>
            <a:endParaRPr lang="en-US" altLang="ko-KR" dirty="0" smtClean="0"/>
          </a:p>
          <a:p>
            <a:pPr marL="93663" indent="0">
              <a:buNone/>
            </a:pPr>
            <a:r>
              <a:rPr lang="en-US" altLang="ko-KR" dirty="0" smtClean="0"/>
              <a:t>2</a:t>
            </a:r>
            <a:r>
              <a:rPr lang="en-US" altLang="ko-KR" dirty="0" smtClean="0"/>
              <a:t>. AI</a:t>
            </a:r>
            <a:r>
              <a:rPr lang="ko-KR" altLang="en-US" dirty="0" smtClean="0"/>
              <a:t>를 둘러싼 </a:t>
            </a:r>
            <a:r>
              <a:rPr lang="ko-KR" altLang="en-US" dirty="0" smtClean="0"/>
              <a:t>미</a:t>
            </a:r>
            <a:r>
              <a:rPr lang="en-US" altLang="ko-KR" dirty="0" smtClean="0"/>
              <a:t>•</a:t>
            </a:r>
            <a:r>
              <a:rPr lang="ko-KR" altLang="en-US" dirty="0" smtClean="0"/>
              <a:t>중 기술 패권 경쟁</a:t>
            </a:r>
            <a:endParaRPr lang="en-US" altLang="ko-KR" dirty="0" smtClean="0"/>
          </a:p>
          <a:p>
            <a:endParaRPr lang="en-US" altLang="ko-KR" dirty="0" smtClean="0"/>
          </a:p>
          <a:p>
            <a:pPr marL="93663" indent="0"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우리의 대응 방향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649908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우리의 현황은</a:t>
            </a:r>
            <a:r>
              <a:rPr lang="en-US" altLang="ko-KR" dirty="0" smtClean="0"/>
              <a:t>? (2/3)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Mckinsey</a:t>
            </a:r>
            <a:r>
              <a:rPr lang="en-US" altLang="ko-KR" dirty="0" smtClean="0"/>
              <a:t> </a:t>
            </a:r>
            <a:r>
              <a:rPr lang="ko-KR" altLang="en-US" dirty="0" smtClean="0"/>
              <a:t>보고서에 따르면 우리의 </a:t>
            </a:r>
            <a:r>
              <a:rPr lang="en-US" altLang="ko-KR" dirty="0" smtClean="0"/>
              <a:t>AI </a:t>
            </a:r>
            <a:r>
              <a:rPr lang="ko-KR" altLang="en-US" dirty="0" smtClean="0"/>
              <a:t>기술력은  미</a:t>
            </a:r>
            <a:r>
              <a:rPr lang="en-US" altLang="ko-KR" dirty="0" smtClean="0"/>
              <a:t>•</a:t>
            </a:r>
            <a:r>
              <a:rPr lang="ko-KR" altLang="en-US" dirty="0" smtClean="0"/>
              <a:t>중에 이어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u="sng" dirty="0" smtClean="0"/>
              <a:t>2</a:t>
            </a:r>
            <a:r>
              <a:rPr lang="ko-KR" altLang="en-US" u="sng" dirty="0" smtClean="0"/>
              <a:t>그룹에 속함</a:t>
            </a:r>
            <a:endParaRPr lang="en-US" altLang="ko-KR" u="sng" dirty="0" smtClean="0"/>
          </a:p>
          <a:p>
            <a:pPr lvl="1"/>
            <a:r>
              <a:rPr lang="en-US" altLang="ko-KR" dirty="0" smtClean="0"/>
              <a:t>1</a:t>
            </a:r>
            <a:r>
              <a:rPr lang="ko-KR" altLang="en-US" dirty="0" smtClean="0"/>
              <a:t>그룹</a:t>
            </a:r>
            <a:r>
              <a:rPr lang="en-US" altLang="ko-KR" dirty="0" smtClean="0"/>
              <a:t> : Active Global Reader</a:t>
            </a:r>
          </a:p>
          <a:p>
            <a:pPr lvl="2"/>
            <a:r>
              <a:rPr lang="ko-KR" altLang="en-US" dirty="0" smtClean="0"/>
              <a:t>미국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중국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</a:t>
            </a:r>
            <a:r>
              <a:rPr lang="ko-KR" altLang="en-US" dirty="0" smtClean="0"/>
              <a:t>그룹 </a:t>
            </a:r>
            <a:r>
              <a:rPr lang="en-US" altLang="ko-KR" dirty="0" smtClean="0"/>
              <a:t>: Economies with strong </a:t>
            </a:r>
            <a:br>
              <a:rPr lang="en-US" altLang="ko-KR" dirty="0" smtClean="0"/>
            </a:br>
            <a:r>
              <a:rPr lang="en-US" altLang="ko-KR" dirty="0" smtClean="0"/>
              <a:t>comparative strength</a:t>
            </a:r>
          </a:p>
          <a:p>
            <a:pPr lvl="2"/>
            <a:r>
              <a:rPr lang="en-US" altLang="ko-KR" dirty="0" smtClean="0"/>
              <a:t>AI</a:t>
            </a:r>
            <a:r>
              <a:rPr lang="ko-KR" altLang="en-US" dirty="0" smtClean="0"/>
              <a:t>를 적극적으로 도입하여 경제 성장의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동력으로 활용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인건비 절감을 위해 단순 노동의 자동화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3</a:t>
            </a:r>
            <a:r>
              <a:rPr lang="ko-KR" altLang="en-US" dirty="0" smtClean="0"/>
              <a:t>그룹 </a:t>
            </a:r>
            <a:r>
              <a:rPr lang="en-US" altLang="ko-KR" dirty="0" smtClean="0"/>
              <a:t>: Economies with moderate</a:t>
            </a:r>
            <a:br>
              <a:rPr lang="en-US" altLang="ko-KR" dirty="0" smtClean="0"/>
            </a:br>
            <a:r>
              <a:rPr lang="en-US" altLang="ko-KR" dirty="0" smtClean="0"/>
              <a:t>foundation</a:t>
            </a:r>
          </a:p>
          <a:p>
            <a:pPr lvl="1"/>
            <a:r>
              <a:rPr lang="en-US" altLang="ko-KR" dirty="0" smtClean="0"/>
              <a:t>4</a:t>
            </a:r>
            <a:r>
              <a:rPr lang="ko-KR" altLang="en-US" dirty="0" smtClean="0"/>
              <a:t>그룹 </a:t>
            </a:r>
            <a:r>
              <a:rPr lang="en-US" altLang="ko-KR" dirty="0" smtClean="0"/>
              <a:t>: Economies that need to </a:t>
            </a:r>
            <a:br>
              <a:rPr lang="en-US" altLang="ko-KR" dirty="0" smtClean="0"/>
            </a:br>
            <a:r>
              <a:rPr lang="en-US" altLang="ko-KR" dirty="0" smtClean="0"/>
              <a:t>strengthen foundations</a:t>
            </a:r>
          </a:p>
          <a:p>
            <a:endParaRPr lang="ko-KR" altLang="en-US" u="sng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991" y="1843435"/>
            <a:ext cx="4217587" cy="468190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650855" y="6021388"/>
            <a:ext cx="40324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5406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우리의 현황은</a:t>
            </a:r>
            <a:r>
              <a:rPr lang="en-US" altLang="ko-KR" dirty="0" smtClean="0"/>
              <a:t>? (3/3)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우리의 정량적 </a:t>
            </a:r>
            <a:r>
              <a:rPr lang="en-US" altLang="ko-KR" dirty="0" smtClean="0"/>
              <a:t>AI </a:t>
            </a:r>
            <a:r>
              <a:rPr lang="ko-KR" altLang="en-US" dirty="0" smtClean="0"/>
              <a:t>역량은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위 권에 형성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중국 </a:t>
            </a:r>
            <a:r>
              <a:rPr lang="en-US" altLang="ko-KR" dirty="0" smtClean="0"/>
              <a:t>AI </a:t>
            </a:r>
            <a:r>
              <a:rPr lang="ko-KR" altLang="en-US" dirty="0" smtClean="0"/>
              <a:t>발전 보고서 </a:t>
            </a:r>
            <a:r>
              <a:rPr lang="en-US" altLang="ko-KR" dirty="0" smtClean="0"/>
              <a:t>2018 : </a:t>
            </a:r>
            <a:r>
              <a:rPr lang="ko-KR" altLang="en-US" dirty="0" smtClean="0"/>
              <a:t>우리나라 </a:t>
            </a:r>
            <a:r>
              <a:rPr lang="en-US" altLang="ko-KR" dirty="0" smtClean="0"/>
              <a:t>AI </a:t>
            </a:r>
            <a:r>
              <a:rPr lang="ko-KR" altLang="en-US" dirty="0" smtClean="0"/>
              <a:t>인재 수 </a:t>
            </a:r>
            <a:r>
              <a:rPr lang="en-US" altLang="ko-KR" dirty="0" smtClean="0"/>
              <a:t>2,664</a:t>
            </a:r>
            <a:r>
              <a:rPr lang="ko-KR" altLang="en-US" dirty="0" smtClean="0"/>
              <a:t>명 </a:t>
            </a:r>
            <a:r>
              <a:rPr lang="en-US" altLang="ko-KR" dirty="0" smtClean="0"/>
              <a:t>(15</a:t>
            </a:r>
            <a:r>
              <a:rPr lang="ko-KR" altLang="en-US" dirty="0" smtClean="0"/>
              <a:t>위</a:t>
            </a:r>
            <a:r>
              <a:rPr lang="en-US" altLang="ko-KR" dirty="0" smtClean="0"/>
              <a:t>, 1.3%)</a:t>
            </a:r>
          </a:p>
          <a:p>
            <a:pPr lvl="2"/>
            <a:r>
              <a:rPr lang="en-US" altLang="ko-KR" dirty="0" smtClean="0"/>
              <a:t>SCOPUS, 19</a:t>
            </a:r>
            <a:r>
              <a:rPr lang="ko-KR" altLang="en-US" dirty="0" smtClean="0"/>
              <a:t>개 </a:t>
            </a:r>
            <a:r>
              <a:rPr lang="en-US" altLang="ko-KR" dirty="0" smtClean="0"/>
              <a:t>AI </a:t>
            </a:r>
            <a:r>
              <a:rPr lang="ko-KR" altLang="en-US" dirty="0" smtClean="0"/>
              <a:t>관련 학회 논문</a:t>
            </a:r>
            <a:r>
              <a:rPr lang="en-US" altLang="ko-KR" dirty="0" smtClean="0"/>
              <a:t>, AI </a:t>
            </a:r>
            <a:r>
              <a:rPr lang="ko-KR" altLang="en-US" dirty="0" smtClean="0"/>
              <a:t>관련 특허에서 추정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글로벌 </a:t>
            </a:r>
            <a:r>
              <a:rPr lang="en-US" altLang="ko-KR" dirty="0" smtClean="0"/>
              <a:t>AI </a:t>
            </a:r>
            <a:r>
              <a:rPr lang="ko-KR" altLang="en-US" dirty="0" smtClean="0"/>
              <a:t>인재 보고서 </a:t>
            </a:r>
            <a:r>
              <a:rPr lang="en-US" altLang="ko-KR" dirty="0" smtClean="0"/>
              <a:t>2019 : </a:t>
            </a:r>
            <a:r>
              <a:rPr lang="ko-KR" altLang="en-US" dirty="0" smtClean="0"/>
              <a:t>우리나라 </a:t>
            </a:r>
            <a:r>
              <a:rPr lang="en-US" altLang="ko-KR" dirty="0" smtClean="0"/>
              <a:t>AI </a:t>
            </a:r>
            <a:r>
              <a:rPr lang="ko-KR" altLang="en-US" dirty="0" smtClean="0"/>
              <a:t>고급 인재 수</a:t>
            </a:r>
            <a:r>
              <a:rPr lang="en-US" altLang="ko-KR" dirty="0"/>
              <a:t> </a:t>
            </a:r>
            <a:r>
              <a:rPr lang="en-US" altLang="ko-KR" dirty="0" smtClean="0"/>
              <a:t>345</a:t>
            </a:r>
            <a:r>
              <a:rPr lang="ko-KR" altLang="en-US" dirty="0" smtClean="0"/>
              <a:t>명 </a:t>
            </a:r>
            <a:r>
              <a:rPr lang="en-US" altLang="ko-KR" dirty="0" smtClean="0"/>
              <a:t>(11</a:t>
            </a:r>
            <a:r>
              <a:rPr lang="ko-KR" altLang="en-US" dirty="0" smtClean="0"/>
              <a:t>위</a:t>
            </a:r>
            <a:r>
              <a:rPr lang="en-US" altLang="ko-KR" dirty="0" smtClean="0"/>
              <a:t>, 1.5%)</a:t>
            </a:r>
          </a:p>
          <a:p>
            <a:pPr lvl="2"/>
            <a:r>
              <a:rPr lang="en-US" altLang="ko-KR" dirty="0" smtClean="0"/>
              <a:t>2018</a:t>
            </a:r>
            <a:r>
              <a:rPr lang="ko-KR" altLang="en-US" dirty="0" smtClean="0"/>
              <a:t>년 기준 </a:t>
            </a:r>
            <a:r>
              <a:rPr lang="en-US" altLang="ko-KR" dirty="0" smtClean="0"/>
              <a:t>21</a:t>
            </a:r>
            <a:r>
              <a:rPr lang="ko-KR" altLang="en-US" dirty="0" smtClean="0"/>
              <a:t>개 </a:t>
            </a:r>
            <a:r>
              <a:rPr lang="en-US" altLang="ko-KR" dirty="0" smtClean="0"/>
              <a:t>AI </a:t>
            </a:r>
            <a:r>
              <a:rPr lang="ko-KR" altLang="en-US" dirty="0" smtClean="0"/>
              <a:t>관련 학회 논문에서 측정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AI </a:t>
            </a:r>
            <a:r>
              <a:rPr lang="ko-KR" altLang="en-US" dirty="0" smtClean="0"/>
              <a:t>연구 역량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SPRi</a:t>
            </a:r>
            <a:r>
              <a:rPr lang="en-US" altLang="ko-KR" dirty="0" smtClean="0"/>
              <a:t>, ’18)</a:t>
            </a:r>
          </a:p>
          <a:p>
            <a:pPr lvl="2"/>
            <a:r>
              <a:rPr lang="en-US" altLang="ko-KR" dirty="0" smtClean="0"/>
              <a:t>AI </a:t>
            </a:r>
            <a:r>
              <a:rPr lang="ko-KR" altLang="en-US" dirty="0" smtClean="0"/>
              <a:t>연구 건수 </a:t>
            </a:r>
            <a:r>
              <a:rPr lang="en-US" altLang="ko-KR" dirty="0" smtClean="0"/>
              <a:t>9</a:t>
            </a:r>
            <a:r>
              <a:rPr lang="ko-KR" altLang="en-US" dirty="0" smtClean="0"/>
              <a:t>위 </a:t>
            </a:r>
            <a:r>
              <a:rPr lang="en-US" altLang="ko-KR" dirty="0" smtClean="0"/>
              <a:t>(6,394 </a:t>
            </a:r>
            <a:r>
              <a:rPr lang="ko-KR" altLang="en-US" dirty="0" smtClean="0"/>
              <a:t>건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피인용수</a:t>
            </a:r>
            <a:r>
              <a:rPr lang="ko-KR" altLang="en-US" dirty="0" smtClean="0"/>
              <a:t>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위 </a:t>
            </a:r>
            <a:r>
              <a:rPr lang="en-US" altLang="ko-KR" dirty="0" smtClean="0"/>
              <a:t>(19,321 </a:t>
            </a:r>
            <a:r>
              <a:rPr lang="ko-KR" altLang="en-US" dirty="0" smtClean="0"/>
              <a:t>건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상위 </a:t>
            </a:r>
            <a:r>
              <a:rPr lang="en-US" altLang="ko-KR" dirty="0" smtClean="0"/>
              <a:t>1% </a:t>
            </a:r>
            <a:r>
              <a:rPr lang="ko-KR" altLang="en-US" dirty="0" smtClean="0"/>
              <a:t>연구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위 </a:t>
            </a:r>
            <a:r>
              <a:rPr lang="en-US" altLang="ko-KR" dirty="0" smtClean="0"/>
              <a:t>(28 </a:t>
            </a:r>
            <a:r>
              <a:rPr lang="ko-KR" altLang="en-US" dirty="0" smtClean="0"/>
              <a:t>건</a:t>
            </a:r>
            <a:r>
              <a:rPr lang="en-US" altLang="ko-KR" dirty="0" smtClean="0"/>
              <a:t>)</a:t>
            </a:r>
          </a:p>
          <a:p>
            <a:pPr lvl="2"/>
            <a:endParaRPr lang="en-US" altLang="ko-KR" dirty="0"/>
          </a:p>
          <a:p>
            <a:r>
              <a:rPr lang="ko-KR" altLang="en-US" dirty="0" smtClean="0"/>
              <a:t>우리의 </a:t>
            </a:r>
            <a:r>
              <a:rPr lang="en-US" altLang="ko-KR" dirty="0" smtClean="0"/>
              <a:t>AI</a:t>
            </a:r>
            <a:r>
              <a:rPr lang="ko-KR" altLang="en-US" dirty="0" smtClean="0"/>
              <a:t> 정책 방향은</a:t>
            </a:r>
            <a:r>
              <a:rPr lang="en-US" altLang="ko-KR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6119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우리의 </a:t>
            </a:r>
            <a:r>
              <a:rPr lang="ko-KR" altLang="en-US" dirty="0" smtClean="0"/>
              <a:t>정책 방향 </a:t>
            </a:r>
            <a:r>
              <a:rPr lang="en-US" altLang="ko-KR" dirty="0" smtClean="0"/>
              <a:t>(1/2)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AI</a:t>
            </a:r>
            <a:r>
              <a:rPr lang="ko-KR" altLang="en-US" dirty="0" smtClean="0"/>
              <a:t>를 쉽게 활용하기 위한 환경 조성 강화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정부 </a:t>
            </a:r>
            <a:r>
              <a:rPr lang="en-US" altLang="ko-KR" dirty="0" smtClean="0"/>
              <a:t>R&amp;D</a:t>
            </a:r>
            <a:r>
              <a:rPr lang="ko-KR" altLang="en-US" dirty="0" smtClean="0"/>
              <a:t>는 이미 </a:t>
            </a:r>
            <a:r>
              <a:rPr lang="en-US" altLang="ko-KR" dirty="0" smtClean="0"/>
              <a:t>AI</a:t>
            </a:r>
            <a:r>
              <a:rPr lang="ko-KR" altLang="en-US" dirty="0" smtClean="0"/>
              <a:t>를 도구로 활용하는 기조가 형성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AI </a:t>
            </a:r>
            <a:r>
              <a:rPr lang="ko-KR" altLang="en-US" dirty="0" smtClean="0"/>
              <a:t>활용을 가로막는 요소들에 대한 해소 방안 마련 중점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데이터 활용과 개인정보보호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신산업과</a:t>
            </a:r>
            <a:r>
              <a:rPr lang="ko-KR" altLang="en-US" dirty="0" smtClean="0"/>
              <a:t> 기존산업의 갈등</a:t>
            </a:r>
            <a:endParaRPr lang="en-US" altLang="ko-KR" dirty="0" smtClean="0"/>
          </a:p>
        </p:txBody>
      </p:sp>
      <p:graphicFrame>
        <p:nvGraphicFramePr>
          <p:cNvPr id="5" name="차트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745576"/>
              </p:ext>
            </p:extLst>
          </p:nvPr>
        </p:nvGraphicFramePr>
        <p:xfrm>
          <a:off x="633000" y="2132856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차트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45789"/>
              </p:ext>
            </p:extLst>
          </p:nvPr>
        </p:nvGraphicFramePr>
        <p:xfrm>
          <a:off x="4923904" y="2132856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730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우리의 </a:t>
            </a:r>
            <a:r>
              <a:rPr lang="ko-KR" altLang="en-US" dirty="0" smtClean="0"/>
              <a:t>정책 방향 </a:t>
            </a:r>
            <a:r>
              <a:rPr lang="en-US" altLang="ko-KR" dirty="0" smtClean="0"/>
              <a:t>(2/2)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국제 사회의 기조에 맞춰 신뢰 가능한 </a:t>
            </a:r>
            <a:r>
              <a:rPr lang="en-US" altLang="ko-KR" dirty="0" smtClean="0"/>
              <a:t>AI </a:t>
            </a:r>
            <a:r>
              <a:rPr lang="ko-KR" altLang="en-US" dirty="0" smtClean="0"/>
              <a:t>강화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AI</a:t>
            </a:r>
            <a:r>
              <a:rPr lang="ko-KR" altLang="en-US" dirty="0" smtClean="0"/>
              <a:t>의 명과 암에 대한 대국민 인식 개선과 국민이 참여할 수 있는 </a:t>
            </a:r>
            <a:r>
              <a:rPr lang="en-US" altLang="ko-KR" dirty="0" smtClean="0"/>
              <a:t>AI </a:t>
            </a:r>
            <a:r>
              <a:rPr lang="ko-KR" altLang="en-US" dirty="0" smtClean="0"/>
              <a:t>정책 추진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AI </a:t>
            </a:r>
            <a:r>
              <a:rPr lang="ko-KR" altLang="en-US" dirty="0" smtClean="0"/>
              <a:t>관련 윤리 가이드라인의 실질적인 테스트로 우리가 개선해 나가야 할 방향 모색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r>
              <a:rPr lang="ko-KR" altLang="en-US" dirty="0" smtClean="0"/>
              <a:t>신뢰 가능한 </a:t>
            </a:r>
            <a:r>
              <a:rPr lang="en-US" altLang="ko-KR" dirty="0" smtClean="0"/>
              <a:t>AI</a:t>
            </a:r>
            <a:r>
              <a:rPr lang="ko-KR" altLang="en-US" dirty="0" smtClean="0"/>
              <a:t>를 중심으로 한 </a:t>
            </a:r>
            <a:r>
              <a:rPr lang="en-US" altLang="ko-KR" dirty="0" smtClean="0"/>
              <a:t>AI </a:t>
            </a:r>
            <a:r>
              <a:rPr lang="ko-KR" altLang="en-US" dirty="0" smtClean="0"/>
              <a:t>기초원천기술 육성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r>
              <a:rPr lang="en-US" altLang="ko-KR" dirty="0" smtClean="0"/>
              <a:t>AI </a:t>
            </a:r>
            <a:r>
              <a:rPr lang="ko-KR" altLang="en-US" dirty="0" smtClean="0"/>
              <a:t>개발자 윤리 강화를 위한 </a:t>
            </a:r>
            <a:r>
              <a:rPr lang="en-US" altLang="ko-KR" dirty="0" smtClean="0"/>
              <a:t>AI </a:t>
            </a:r>
            <a:r>
              <a:rPr lang="ko-KR" altLang="en-US" dirty="0" smtClean="0"/>
              <a:t>윤리 교육 확대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r>
              <a:rPr lang="en-US" altLang="ko-KR" dirty="0" smtClean="0"/>
              <a:t>AI</a:t>
            </a:r>
            <a:r>
              <a:rPr lang="ko-KR" altLang="en-US" dirty="0" smtClean="0"/>
              <a:t>가 우리사회에 미칠 영향에 </a:t>
            </a:r>
            <a:r>
              <a:rPr lang="ko-KR" altLang="en-US" smtClean="0"/>
              <a:t>대한 미래 연구 </a:t>
            </a:r>
            <a:r>
              <a:rPr lang="ko-KR" altLang="en-US" dirty="0" smtClean="0"/>
              <a:t>확대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72723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5922" y="2646040"/>
            <a:ext cx="8915400" cy="1143000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000099"/>
                </a:solidFill>
              </a:rPr>
              <a:t>1. </a:t>
            </a:r>
            <a:r>
              <a:rPr lang="ko-KR" altLang="en-US" b="1" dirty="0" smtClean="0">
                <a:solidFill>
                  <a:srgbClr val="000099"/>
                </a:solidFill>
              </a:rPr>
              <a:t>글로벌 </a:t>
            </a:r>
            <a:r>
              <a:rPr lang="en-US" altLang="ko-KR" b="1" dirty="0" smtClean="0">
                <a:solidFill>
                  <a:srgbClr val="000099"/>
                </a:solidFill>
              </a:rPr>
              <a:t>AI</a:t>
            </a:r>
            <a:r>
              <a:rPr lang="ko-KR" altLang="en-US" b="1" dirty="0" smtClean="0">
                <a:solidFill>
                  <a:srgbClr val="000099"/>
                </a:solidFill>
              </a:rPr>
              <a:t> 트렌드</a:t>
            </a:r>
            <a:endParaRPr lang="ko-KR" alt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40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2019 </a:t>
            </a:r>
            <a:r>
              <a:rPr lang="ko-KR" altLang="en-US" dirty="0" smtClean="0"/>
              <a:t>글로벌 </a:t>
            </a:r>
            <a:r>
              <a:rPr lang="en-US" altLang="ko-KR" dirty="0" smtClean="0"/>
              <a:t>AI </a:t>
            </a:r>
            <a:r>
              <a:rPr lang="ko-KR" altLang="en-US" dirty="0" smtClean="0"/>
              <a:t>트렌드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ctr"/>
            <a:r>
              <a:rPr lang="ko-KR" altLang="en-US" dirty="0" smtClean="0"/>
              <a:t>국제 사회의 움직임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인류에게 이로운 방향으로 </a:t>
            </a:r>
            <a:r>
              <a:rPr lang="en-US" altLang="ko-KR" dirty="0" smtClean="0"/>
              <a:t>AI </a:t>
            </a:r>
            <a:r>
              <a:rPr lang="ko-KR" altLang="en-US" dirty="0" smtClean="0"/>
              <a:t>활용</a:t>
            </a:r>
            <a:endParaRPr lang="en-US" altLang="ko-KR" dirty="0" smtClean="0"/>
          </a:p>
          <a:p>
            <a:pPr lvl="1" fontAlgn="ctr"/>
            <a:r>
              <a:rPr lang="en-US" altLang="ko-KR" dirty="0" smtClean="0"/>
              <a:t>AI </a:t>
            </a:r>
            <a:r>
              <a:rPr lang="ko-KR" altLang="en-US" dirty="0" smtClean="0"/>
              <a:t>윤리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안전성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신뢰성 확보를 위한 움직임이 활발</a:t>
            </a:r>
            <a:endParaRPr lang="en-US" altLang="ko-KR" dirty="0" smtClean="0"/>
          </a:p>
          <a:p>
            <a:pPr lvl="1" fontAlgn="ctr"/>
            <a:r>
              <a:rPr lang="en-US" altLang="ko-KR" dirty="0" smtClean="0"/>
              <a:t>Ethics Guidelines for Trustworthy AI (2019.04., European Commission)</a:t>
            </a:r>
            <a:endParaRPr lang="en-US" altLang="ko-KR" dirty="0" smtClean="0"/>
          </a:p>
          <a:p>
            <a:pPr lvl="1" fontAlgn="ctr"/>
            <a:r>
              <a:rPr lang="en-US" altLang="ko-KR" dirty="0" smtClean="0"/>
              <a:t>Principles on Artificial Intelligence (2019.05., OECD)</a:t>
            </a:r>
            <a:endParaRPr lang="en-US" altLang="ko-KR" dirty="0" smtClean="0"/>
          </a:p>
          <a:p>
            <a:pPr lvl="1" fontAlgn="ctr"/>
            <a:r>
              <a:rPr lang="en-US" altLang="ko-KR" dirty="0" smtClean="0"/>
              <a:t>Beneficial AGI 2019 (2019.01., Future of Life Institute)</a:t>
            </a:r>
            <a:endParaRPr lang="en-US" altLang="ko-KR" dirty="0" smtClean="0"/>
          </a:p>
          <a:p>
            <a:pPr lvl="1" fontAlgn="ctr"/>
            <a:endParaRPr lang="en-US" altLang="ko-KR" dirty="0"/>
          </a:p>
          <a:p>
            <a:pPr fontAlgn="ctr"/>
            <a:r>
              <a:rPr lang="ko-KR" altLang="en-US" dirty="0" smtClean="0"/>
              <a:t>기술 트렌드 </a:t>
            </a:r>
            <a:r>
              <a:rPr lang="en-US" altLang="ko-KR" dirty="0" smtClean="0"/>
              <a:t>– AI </a:t>
            </a:r>
            <a:r>
              <a:rPr lang="ko-KR" altLang="en-US" dirty="0" smtClean="0"/>
              <a:t>플랫폼화 가속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차세대 </a:t>
            </a:r>
            <a:r>
              <a:rPr lang="en-US" altLang="ko-KR" dirty="0" smtClean="0"/>
              <a:t>AI </a:t>
            </a:r>
            <a:r>
              <a:rPr lang="ko-KR" altLang="en-US" dirty="0" smtClean="0"/>
              <a:t>투자 확대</a:t>
            </a:r>
            <a:endParaRPr lang="en-US" altLang="ko-KR" dirty="0" smtClean="0"/>
          </a:p>
          <a:p>
            <a:pPr lvl="1" fontAlgn="ctr"/>
            <a:r>
              <a:rPr lang="ko-KR" altLang="en-US" dirty="0" smtClean="0"/>
              <a:t>기계학습 플랫폼 </a:t>
            </a:r>
            <a:r>
              <a:rPr lang="en-US" altLang="ko-KR" dirty="0" smtClean="0"/>
              <a:t>: Google Cloud ML Platform, MS Azure ML Studio</a:t>
            </a:r>
          </a:p>
          <a:p>
            <a:pPr lvl="1" fontAlgn="ctr"/>
            <a:r>
              <a:rPr lang="en-US" altLang="ko-KR" dirty="0" smtClean="0"/>
              <a:t>AI </a:t>
            </a:r>
            <a:r>
              <a:rPr lang="ko-KR" altLang="en-US" dirty="0" smtClean="0"/>
              <a:t>서비스 플랫폼 </a:t>
            </a:r>
            <a:r>
              <a:rPr lang="en-US" altLang="ko-KR" dirty="0" smtClean="0"/>
              <a:t>: Vision API (</a:t>
            </a:r>
            <a:r>
              <a:rPr lang="ko-KR" altLang="en-US" dirty="0" smtClean="0"/>
              <a:t>사물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안면</a:t>
            </a:r>
            <a:r>
              <a:rPr lang="en-US" altLang="ko-KR" dirty="0" smtClean="0"/>
              <a:t>), Translate API, Speech Recognition</a:t>
            </a:r>
          </a:p>
          <a:p>
            <a:pPr marL="271463" lvl="1" indent="0" fontAlgn="ctr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 AI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활용의 진입장벽 완화</a:t>
            </a:r>
            <a:endParaRPr lang="en-US" altLang="ko-KR" dirty="0" smtClean="0"/>
          </a:p>
          <a:p>
            <a:pPr lvl="1" fontAlgn="ctr"/>
            <a:r>
              <a:rPr lang="en-US" altLang="ko-KR" dirty="0" smtClean="0"/>
              <a:t>AI Next Campaign (2018.09., DARPA) : </a:t>
            </a:r>
            <a:r>
              <a:rPr lang="ko-KR" altLang="en-US" dirty="0" smtClean="0"/>
              <a:t>차세대 </a:t>
            </a:r>
            <a:r>
              <a:rPr lang="en-US" altLang="ko-KR" dirty="0" smtClean="0"/>
              <a:t>AI </a:t>
            </a:r>
            <a:r>
              <a:rPr lang="ko-KR" altLang="en-US" dirty="0" smtClean="0"/>
              <a:t>연구에 </a:t>
            </a:r>
            <a:r>
              <a:rPr lang="en-US" altLang="ko-KR" dirty="0" smtClean="0"/>
              <a:t>20</a:t>
            </a:r>
            <a:r>
              <a:rPr lang="ko-KR" altLang="en-US" dirty="0" smtClean="0"/>
              <a:t>억 달러 이상 투자</a:t>
            </a:r>
            <a:endParaRPr lang="en-US" altLang="ko-KR" dirty="0" smtClean="0"/>
          </a:p>
          <a:p>
            <a:pPr lvl="1" fontAlgn="ctr"/>
            <a:r>
              <a:rPr lang="ko-KR" altLang="en-US" dirty="0" err="1" smtClean="0"/>
              <a:t>딥러닝의</a:t>
            </a:r>
            <a:r>
              <a:rPr lang="ko-KR" altLang="en-US" dirty="0" smtClean="0"/>
              <a:t> 한계를 극복하기 위한 연구 </a:t>
            </a:r>
            <a:r>
              <a:rPr lang="en-US" altLang="ko-KR" dirty="0" smtClean="0"/>
              <a:t>: Lifelong learning, Meta-learning, XAI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pPr marL="271463" lvl="1" indent="0" fontAlgn="ctr">
              <a:buNone/>
            </a:pPr>
            <a:r>
              <a:rPr lang="en-US" altLang="ko-KR" dirty="0" smtClean="0"/>
              <a:t>  </a:t>
            </a:r>
            <a:r>
              <a:rPr lang="en-US" altLang="ko-KR" dirty="0" smtClean="0">
                <a:sym typeface="Wingdings" panose="05000000000000000000" pitchFamily="2" charset="2"/>
              </a:rPr>
              <a:t> </a:t>
            </a:r>
            <a:r>
              <a:rPr lang="ko-KR" altLang="en-US" dirty="0" smtClean="0">
                <a:sym typeface="Wingdings" panose="05000000000000000000" pitchFamily="2" charset="2"/>
              </a:rPr>
              <a:t>차세대 </a:t>
            </a:r>
            <a:r>
              <a:rPr lang="en-US" altLang="ko-KR" dirty="0" smtClean="0">
                <a:sym typeface="Wingdings" panose="05000000000000000000" pitchFamily="2" charset="2"/>
              </a:rPr>
              <a:t>AI </a:t>
            </a:r>
            <a:r>
              <a:rPr lang="ko-KR" altLang="en-US" dirty="0" smtClean="0">
                <a:sym typeface="Wingdings" panose="05000000000000000000" pitchFamily="2" charset="2"/>
              </a:rPr>
              <a:t>연구에 대한 투자와 관심 확대</a:t>
            </a:r>
            <a:endParaRPr lang="en-US" altLang="ko-KR" dirty="0" smtClean="0"/>
          </a:p>
          <a:p>
            <a:pPr lvl="1" fontAlgn="ctr"/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1579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Principles on AI (OECE)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80492" y="1196752"/>
            <a:ext cx="5076564" cy="5328592"/>
          </a:xfrm>
        </p:spPr>
        <p:txBody>
          <a:bodyPr/>
          <a:lstStyle/>
          <a:p>
            <a:pPr lvl="0" fontAlgn="ctr"/>
            <a:r>
              <a:rPr lang="ko-KR" altLang="en-US" dirty="0" smtClean="0"/>
              <a:t>신뢰 가능한 </a:t>
            </a:r>
            <a:r>
              <a:rPr lang="en-US" altLang="ko-KR" dirty="0" smtClean="0"/>
              <a:t>AI </a:t>
            </a:r>
            <a:r>
              <a:rPr lang="ko-KR" altLang="en-US" dirty="0" smtClean="0"/>
              <a:t>원칙</a:t>
            </a:r>
            <a:endParaRPr lang="en-US" altLang="ko-KR" dirty="0" smtClean="0"/>
          </a:p>
          <a:p>
            <a:pPr lvl="1" fontAlgn="ctr"/>
            <a:r>
              <a:rPr lang="ko-KR" altLang="en-US" dirty="0" smtClean="0"/>
              <a:t>폭넓은 성장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지속 가능한 개발과 행복</a:t>
            </a:r>
            <a:endParaRPr lang="en-US" altLang="ko-KR" dirty="0" smtClean="0"/>
          </a:p>
          <a:p>
            <a:pPr lvl="1" fontAlgn="ctr"/>
            <a:r>
              <a:rPr lang="ko-KR" altLang="en-US" dirty="0" smtClean="0"/>
              <a:t>인간 중심의 가치와 공정성</a:t>
            </a:r>
            <a:endParaRPr lang="en-US" altLang="ko-KR" dirty="0" smtClean="0"/>
          </a:p>
          <a:p>
            <a:pPr lvl="1" fontAlgn="ctr"/>
            <a:r>
              <a:rPr lang="ko-KR" altLang="en-US" dirty="0" smtClean="0"/>
              <a:t>투명성과 설명 가능성</a:t>
            </a:r>
            <a:endParaRPr lang="en-US" altLang="ko-KR" dirty="0" smtClean="0"/>
          </a:p>
          <a:p>
            <a:pPr lvl="1" fontAlgn="ctr"/>
            <a:r>
              <a:rPr lang="ko-KR" altLang="en-US" dirty="0" smtClean="0"/>
              <a:t>강건함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보안과 안전</a:t>
            </a:r>
            <a:endParaRPr lang="en-US" altLang="ko-KR" dirty="0" smtClean="0"/>
          </a:p>
          <a:p>
            <a:pPr lvl="1" fontAlgn="ctr"/>
            <a:r>
              <a:rPr lang="ko-KR" altLang="en-US" dirty="0" smtClean="0"/>
              <a:t>설명의 책임 </a:t>
            </a:r>
            <a:r>
              <a:rPr lang="en-US" altLang="ko-KR" dirty="0" smtClean="0"/>
              <a:t>(</a:t>
            </a:r>
            <a:r>
              <a:rPr lang="en-US" altLang="ko-KR" dirty="0" smtClean="0"/>
              <a:t>accountability)</a:t>
            </a:r>
          </a:p>
          <a:p>
            <a:pPr lvl="1" fontAlgn="ctr"/>
            <a:endParaRPr lang="en-US" altLang="ko-KR" dirty="0" smtClean="0"/>
          </a:p>
          <a:p>
            <a:pPr fontAlgn="ctr"/>
            <a:r>
              <a:rPr lang="ko-KR" altLang="en-US" dirty="0" smtClean="0"/>
              <a:t>신뢰 가능한 </a:t>
            </a:r>
            <a:r>
              <a:rPr lang="en-US" altLang="ko-KR" dirty="0" smtClean="0"/>
              <a:t>AI</a:t>
            </a:r>
            <a:r>
              <a:rPr lang="ko-KR" altLang="en-US" dirty="0" smtClean="0"/>
              <a:t>의 정책과 국제협력</a:t>
            </a:r>
            <a:endParaRPr lang="en-US" altLang="ko-KR" dirty="0" smtClean="0"/>
          </a:p>
          <a:p>
            <a:pPr lvl="1" fontAlgn="ctr"/>
            <a:r>
              <a:rPr lang="en-US" altLang="ko-KR" dirty="0" smtClean="0"/>
              <a:t>AI R&amp;D</a:t>
            </a:r>
            <a:r>
              <a:rPr lang="ko-KR" altLang="en-US" dirty="0" smtClean="0"/>
              <a:t>에 대한 투자</a:t>
            </a:r>
            <a:endParaRPr lang="en-US" altLang="ko-KR" dirty="0" smtClean="0"/>
          </a:p>
          <a:p>
            <a:pPr lvl="1" fontAlgn="ctr"/>
            <a:r>
              <a:rPr lang="en-US" altLang="ko-KR" dirty="0" smtClean="0"/>
              <a:t>AI </a:t>
            </a:r>
            <a:r>
              <a:rPr lang="ko-KR" altLang="en-US" dirty="0" smtClean="0"/>
              <a:t>디지털 생태계의 발전</a:t>
            </a:r>
            <a:endParaRPr lang="en-US" altLang="ko-KR" dirty="0" smtClean="0"/>
          </a:p>
          <a:p>
            <a:pPr lvl="1" fontAlgn="ctr"/>
            <a:r>
              <a:rPr lang="en-US" altLang="ko-KR" dirty="0" smtClean="0"/>
              <a:t>AI </a:t>
            </a:r>
            <a:r>
              <a:rPr lang="ko-KR" altLang="en-US" dirty="0" smtClean="0"/>
              <a:t>정책 환경 조성</a:t>
            </a:r>
            <a:endParaRPr lang="en-US" altLang="ko-KR" dirty="0" smtClean="0"/>
          </a:p>
          <a:p>
            <a:pPr lvl="1" fontAlgn="ctr"/>
            <a:r>
              <a:rPr lang="ko-KR" altLang="en-US" dirty="0" smtClean="0"/>
              <a:t>일자리 문제에 대한 준비</a:t>
            </a:r>
            <a:endParaRPr lang="en-US" altLang="ko-KR" dirty="0" smtClean="0"/>
          </a:p>
          <a:p>
            <a:pPr lvl="1" fontAlgn="ctr"/>
            <a:r>
              <a:rPr lang="ko-KR" altLang="en-US" dirty="0" smtClean="0"/>
              <a:t>신뢰 가능한 </a:t>
            </a:r>
            <a:r>
              <a:rPr lang="en-US" altLang="ko-KR" dirty="0" smtClean="0"/>
              <a:t>AI</a:t>
            </a:r>
            <a:r>
              <a:rPr lang="ko-KR" altLang="en-US" dirty="0" smtClean="0"/>
              <a:t>를 위한 국제 협력</a:t>
            </a:r>
            <a:endParaRPr lang="en-US" altLang="ko-KR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568" r="-1"/>
          <a:stretch/>
        </p:blipFill>
        <p:spPr>
          <a:xfrm>
            <a:off x="5529064" y="1283246"/>
            <a:ext cx="3906425" cy="5211960"/>
          </a:xfrm>
          <a:prstGeom prst="rect">
            <a:avLst/>
          </a:prstGeom>
        </p:spPr>
      </p:pic>
      <p:sp>
        <p:nvSpPr>
          <p:cNvPr id="7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fontAlgn="base"/>
            <a:r>
              <a:rPr lang="ko-KR" altLang="en-US" dirty="0" smtClean="0"/>
              <a:t>출처 </a:t>
            </a:r>
            <a:r>
              <a:rPr lang="en-US" altLang="ko-KR" dirty="0"/>
              <a:t>: Forty-two countries adopt new OECD Principles on Artificial </a:t>
            </a:r>
            <a:r>
              <a:rPr lang="en-US" altLang="ko-KR" dirty="0" smtClean="0"/>
              <a:t>Intelligence (2019.05.), OECD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5225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Will AI enhance or hack humanity? (1/2)</a:t>
            </a:r>
            <a:endParaRPr lang="ko-KR" altLang="en-US" dirty="0"/>
          </a:p>
        </p:txBody>
      </p:sp>
      <p:sp>
        <p:nvSpPr>
          <p:cNvPr id="12" name="내용 개체 틀 1"/>
          <p:cNvSpPr>
            <a:spLocks noGrp="1"/>
          </p:cNvSpPr>
          <p:nvPr>
            <p:ph idx="1"/>
          </p:nvPr>
        </p:nvSpPr>
        <p:spPr>
          <a:xfrm>
            <a:off x="363000" y="1134269"/>
            <a:ext cx="9180000" cy="5400000"/>
          </a:xfrm>
        </p:spPr>
        <p:txBody>
          <a:bodyPr/>
          <a:lstStyle/>
          <a:p>
            <a:r>
              <a:rPr lang="ko-KR" altLang="en-US" dirty="0" smtClean="0"/>
              <a:t>미래 인공지능과 인류에 대해 논하는 좌담회</a:t>
            </a:r>
            <a:endParaRPr lang="en-US" altLang="ko-KR" dirty="0" smtClean="0"/>
          </a:p>
          <a:p>
            <a:r>
              <a:rPr lang="ko-KR" altLang="en-US" dirty="0" smtClean="0"/>
              <a:t>역사학자이자 여러 베스트셀러를 집필한 유발 </a:t>
            </a:r>
            <a:r>
              <a:rPr lang="ko-KR" altLang="en-US" dirty="0" err="1" smtClean="0"/>
              <a:t>하라리</a:t>
            </a:r>
            <a:r>
              <a:rPr lang="en-US" altLang="ko-KR" dirty="0" smtClean="0"/>
              <a:t>, </a:t>
            </a:r>
            <a:br>
              <a:rPr lang="en-US" altLang="ko-KR" dirty="0" smtClean="0"/>
            </a:br>
            <a:r>
              <a:rPr lang="ko-KR" altLang="en-US" dirty="0" err="1" smtClean="0"/>
              <a:t>심층학습의</a:t>
            </a:r>
            <a:r>
              <a:rPr lang="ko-KR" altLang="en-US" dirty="0" smtClean="0"/>
              <a:t> 석학인 스탠포드대학 교수 </a:t>
            </a:r>
            <a:r>
              <a:rPr lang="ko-KR" altLang="en-US" dirty="0" err="1" smtClean="0"/>
              <a:t>페이페이</a:t>
            </a:r>
            <a:r>
              <a:rPr lang="ko-KR" altLang="en-US" dirty="0" smtClean="0"/>
              <a:t> 리가 참석</a:t>
            </a:r>
            <a:endParaRPr lang="en-US" altLang="ko-KR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125" y="2835746"/>
            <a:ext cx="5695950" cy="3257550"/>
          </a:xfrm>
          <a:prstGeom prst="rect">
            <a:avLst/>
          </a:prstGeom>
        </p:spPr>
      </p:pic>
      <p:sp>
        <p:nvSpPr>
          <p:cNvPr id="5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0" y="6608307"/>
            <a:ext cx="8918429" cy="249693"/>
          </a:xfrm>
        </p:spPr>
        <p:txBody>
          <a:bodyPr/>
          <a:lstStyle/>
          <a:p>
            <a:pPr fontAlgn="base"/>
            <a:r>
              <a:rPr lang="ko-KR" altLang="en-US" dirty="0" smtClean="0"/>
              <a:t>출처 </a:t>
            </a:r>
            <a:r>
              <a:rPr lang="en-US" altLang="ko-KR" dirty="0" smtClean="0"/>
              <a:t>: Will artificial intelligence enhance or hack humanity, WIRED (2019.04..28.) </a:t>
            </a:r>
            <a:r>
              <a:rPr lang="en-US" altLang="ko-KR" dirty="0">
                <a:hlinkClick r:id="rId4"/>
              </a:rPr>
              <a:t>https://www.wired.com/story/will-artificial-intelligence-enhance-hack-humanity/?linkId=67325543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98823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Will AI enhance or hack humanity? (2/2)</a:t>
            </a:r>
            <a:endParaRPr lang="ko-KR" altLang="en-US" dirty="0"/>
          </a:p>
        </p:txBody>
      </p:sp>
      <p:sp>
        <p:nvSpPr>
          <p:cNvPr id="12" name="내용 개체 틀 1"/>
          <p:cNvSpPr>
            <a:spLocks noGrp="1"/>
          </p:cNvSpPr>
          <p:nvPr>
            <p:ph idx="1"/>
          </p:nvPr>
        </p:nvSpPr>
        <p:spPr>
          <a:xfrm>
            <a:off x="363000" y="3428999"/>
            <a:ext cx="4374100" cy="3105269"/>
          </a:xfrm>
        </p:spPr>
        <p:txBody>
          <a:bodyPr/>
          <a:lstStyle/>
          <a:p>
            <a:pPr marL="93663" indent="0" algn="ctr">
              <a:buNone/>
            </a:pPr>
            <a:r>
              <a:rPr lang="ko-KR" altLang="en-US" sz="1800" dirty="0" smtClean="0"/>
              <a:t>유발 </a:t>
            </a:r>
            <a:r>
              <a:rPr lang="ko-KR" altLang="en-US" sz="1800" dirty="0" err="1" smtClean="0"/>
              <a:t>하라리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(Yuval Harari)</a:t>
            </a:r>
          </a:p>
          <a:p>
            <a:r>
              <a:rPr lang="ko-KR" altLang="en-US" sz="1800" spc="-90" dirty="0" smtClean="0"/>
              <a:t>인공지능의 발전이 인간에게 악영향을</a:t>
            </a:r>
            <a:r>
              <a:rPr lang="ko-KR" altLang="en-US" sz="1800" dirty="0" smtClean="0"/>
              <a:t> 미칠 것이라 강조</a:t>
            </a:r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r>
              <a:rPr lang="ko-KR" altLang="en-US" sz="1800" dirty="0" smtClean="0"/>
              <a:t>나보다 더 나를 잘 이해하는 알고</a:t>
            </a:r>
            <a:r>
              <a:rPr lang="en-US" altLang="ko-KR" sz="1800" dirty="0" smtClean="0"/>
              <a:t/>
            </a:r>
            <a:br>
              <a:rPr lang="en-US" altLang="ko-KR" sz="1800" dirty="0" smtClean="0"/>
            </a:br>
            <a:r>
              <a:rPr lang="ko-KR" altLang="en-US" sz="1800" dirty="0" err="1" smtClean="0"/>
              <a:t>리즘이</a:t>
            </a:r>
            <a:r>
              <a:rPr lang="ko-KR" altLang="en-US" sz="1800" dirty="0" smtClean="0"/>
              <a:t> 수 많은 선택에 관여</a:t>
            </a:r>
            <a:endParaRPr lang="en-US" altLang="ko-KR" sz="1800" dirty="0" smtClean="0"/>
          </a:p>
        </p:txBody>
      </p:sp>
      <p:sp>
        <p:nvSpPr>
          <p:cNvPr id="5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0" y="6608307"/>
            <a:ext cx="8918429" cy="249693"/>
          </a:xfrm>
        </p:spPr>
        <p:txBody>
          <a:bodyPr/>
          <a:lstStyle/>
          <a:p>
            <a:pPr fontAlgn="base"/>
            <a:r>
              <a:rPr lang="ko-KR" altLang="en-US" dirty="0" smtClean="0"/>
              <a:t>출처 </a:t>
            </a:r>
            <a:r>
              <a:rPr lang="en-US" altLang="ko-KR" dirty="0" smtClean="0"/>
              <a:t>: Will artificial intelligence enhance or hack humanity, WIRED (2019.04..28.) </a:t>
            </a:r>
            <a:r>
              <a:rPr lang="en-US" altLang="ko-KR" dirty="0">
                <a:hlinkClick r:id="rId3"/>
              </a:rPr>
              <a:t>https://www.wired.com/story/will-artificial-intelligence-enhance-hack-humanity/?</a:t>
            </a:r>
            <a:r>
              <a:rPr lang="en-US" altLang="ko-KR" dirty="0" smtClean="0">
                <a:hlinkClick r:id="rId3"/>
              </a:rPr>
              <a:t>linkId=67325543</a:t>
            </a:r>
            <a:endParaRPr lang="en-US" altLang="ko-KR" dirty="0" smtClean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     </a:t>
            </a:r>
            <a:r>
              <a:rPr lang="en-US" altLang="ko-KR" dirty="0"/>
              <a:t>Y</a:t>
            </a:r>
            <a:r>
              <a:rPr lang="en-US" altLang="ko-KR" dirty="0" smtClean="0"/>
              <a:t>uval</a:t>
            </a:r>
            <a:r>
              <a:rPr lang="ko-KR" altLang="en-US" dirty="0" smtClean="0"/>
              <a:t> </a:t>
            </a:r>
            <a:r>
              <a:rPr lang="en-US" altLang="ko-KR" dirty="0" smtClean="0"/>
              <a:t>Noah Harari, Wikipedia, </a:t>
            </a:r>
            <a:r>
              <a:rPr lang="en-US" altLang="ko-KR" dirty="0">
                <a:hlinkClick r:id="rId4"/>
              </a:rPr>
              <a:t>https://</a:t>
            </a:r>
            <a:r>
              <a:rPr lang="en-US" altLang="ko-KR" dirty="0" smtClean="0">
                <a:hlinkClick r:id="rId4"/>
              </a:rPr>
              <a:t>en.wikipedia.org/wiki/Yuval_Noah_Harari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Fei-Fei</a:t>
            </a:r>
            <a:r>
              <a:rPr lang="en-US" altLang="ko-KR" dirty="0" smtClean="0"/>
              <a:t> Li, Stanford Vision Lab, </a:t>
            </a:r>
            <a:r>
              <a:rPr lang="en-US" altLang="ko-KR" dirty="0">
                <a:hlinkClick r:id="rId5"/>
              </a:rPr>
              <a:t>http://vision.stanford.edu/people.html</a:t>
            </a:r>
            <a:endParaRPr lang="en-US" altLang="ko-KR" dirty="0"/>
          </a:p>
        </p:txBody>
      </p:sp>
      <p:sp>
        <p:nvSpPr>
          <p:cNvPr id="6" name="내용 개체 틀 1"/>
          <p:cNvSpPr txBox="1">
            <a:spLocks/>
          </p:cNvSpPr>
          <p:nvPr/>
        </p:nvSpPr>
        <p:spPr>
          <a:xfrm>
            <a:off x="4737100" y="3428999"/>
            <a:ext cx="4374100" cy="3105269"/>
          </a:xfrm>
          <a:prstGeom prst="rect">
            <a:avLst/>
          </a:prstGeom>
        </p:spPr>
        <p:txBody>
          <a:bodyPr vert="horz" wrap="square" lIns="107275" tIns="144000" rIns="107275" bIns="53637" rtlCol="0">
            <a:noAutofit/>
          </a:bodyPr>
          <a:lstStyle>
            <a:lvl1pPr marL="449263" indent="-355600" algn="l" defTabSz="742950" rtl="0" eaLnBrk="1" latinLnBrk="1" hangingPunct="1">
              <a:lnSpc>
                <a:spcPct val="120000"/>
              </a:lnSpc>
              <a:spcBef>
                <a:spcPts val="813"/>
              </a:spcBef>
              <a:buClr>
                <a:srgbClr val="002563"/>
              </a:buClr>
              <a:buSzPct val="90000"/>
              <a:buFont typeface="Wingdings" panose="05000000000000000000" pitchFamily="2" charset="2"/>
              <a:buChar char="l"/>
              <a:defRPr sz="2200" b="1" kern="1200" baseline="0">
                <a:solidFill>
                  <a:srgbClr val="00256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49263" indent="-177800" algn="l" defTabSz="742950" rtl="0" eaLnBrk="1" latinLnBrk="1" hangingPunct="1">
              <a:lnSpc>
                <a:spcPct val="120000"/>
              </a:lnSpc>
              <a:spcBef>
                <a:spcPts val="406"/>
              </a:spcBef>
              <a:buClr>
                <a:schemeClr val="tx1"/>
              </a:buClr>
              <a:buSzPct val="75000"/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625475" indent="-177800" algn="l" defTabSz="742950" rtl="0" eaLnBrk="1" latinLnBrk="1" hangingPunct="1">
              <a:lnSpc>
                <a:spcPct val="120000"/>
              </a:lnSpc>
              <a:spcBef>
                <a:spcPts val="406"/>
              </a:spcBef>
              <a:buClr>
                <a:schemeClr val="tx1"/>
              </a:buClr>
              <a:buFont typeface="Arial" pitchFamily="34" charset="0"/>
              <a:buChar char="•"/>
              <a:defRPr sz="1600" b="0" kern="120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801688" indent="-176213" algn="l" defTabSz="742950" rtl="0" eaLnBrk="1" latinLnBrk="1" hangingPunct="1">
              <a:lnSpc>
                <a:spcPct val="120000"/>
              </a:lnSpc>
              <a:spcBef>
                <a:spcPts val="406"/>
              </a:spcBef>
              <a:buClr>
                <a:schemeClr val="tx1"/>
              </a:buClr>
              <a:buFont typeface="Arial" pitchFamily="34" charset="0"/>
              <a:buChar char="•"/>
              <a:defRPr sz="1400" b="0" kern="120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989013" indent="-187325" algn="l" defTabSz="742950" rtl="0" eaLnBrk="1" latinLnBrk="1" hangingPunct="1">
              <a:lnSpc>
                <a:spcPct val="120000"/>
              </a:lnSpc>
              <a:spcBef>
                <a:spcPts val="406"/>
              </a:spcBef>
              <a:buClr>
                <a:schemeClr val="tx1"/>
              </a:buClr>
              <a:buFont typeface="Arial" pitchFamily="34" charset="0"/>
              <a:buChar char="•"/>
              <a:defRPr sz="1200" b="0" kern="120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043113" indent="-185738" algn="l" defTabSz="742950" rtl="0" eaLnBrk="1" latinLnBrk="1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1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1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1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 algn="ctr" fontAlgn="auto">
              <a:spcAft>
                <a:spcPts val="0"/>
              </a:spcAft>
              <a:buNone/>
            </a:pPr>
            <a:r>
              <a:rPr kumimoji="0" lang="ko-KR" altLang="en-US" sz="1800" dirty="0" err="1" smtClean="0"/>
              <a:t>페이페이</a:t>
            </a:r>
            <a:r>
              <a:rPr kumimoji="0" lang="ko-KR" altLang="en-US" sz="1800" dirty="0" smtClean="0"/>
              <a:t> 리 </a:t>
            </a:r>
            <a:r>
              <a:rPr kumimoji="0" lang="en-US" altLang="ko-KR" sz="1800" dirty="0" smtClean="0"/>
              <a:t>(</a:t>
            </a:r>
            <a:r>
              <a:rPr kumimoji="0" lang="en-US" altLang="ko-KR" sz="1800" dirty="0" err="1" smtClean="0"/>
              <a:t>Fei-Fei</a:t>
            </a:r>
            <a:r>
              <a:rPr kumimoji="0" lang="en-US" altLang="ko-KR" sz="1800" dirty="0" smtClean="0"/>
              <a:t> Li)</a:t>
            </a:r>
          </a:p>
          <a:p>
            <a:pPr fontAlgn="auto">
              <a:spcAft>
                <a:spcPts val="0"/>
              </a:spcAft>
            </a:pPr>
            <a:r>
              <a:rPr kumimoji="0" lang="ko-KR" altLang="en-US" sz="1800" spc="-80" dirty="0" smtClean="0"/>
              <a:t>인공지능이 오픈사이언스의 특성으로</a:t>
            </a:r>
            <a:r>
              <a:rPr kumimoji="0" lang="ko-KR" altLang="en-US" sz="1800" dirty="0" smtClean="0"/>
              <a:t> 인해 많은 사람들이 쉽게 접근</a:t>
            </a:r>
            <a:endParaRPr kumimoji="0" lang="en-US" altLang="ko-KR" sz="1800" dirty="0" smtClean="0"/>
          </a:p>
          <a:p>
            <a:pPr fontAlgn="auto">
              <a:spcAft>
                <a:spcPts val="0"/>
              </a:spcAft>
            </a:pPr>
            <a:r>
              <a:rPr kumimoji="0" lang="ko-KR" altLang="en-US" sz="1800" dirty="0" smtClean="0"/>
              <a:t>인공지능이 인간을 해킹할 수 있는 능력은 아직 먼 미래의 이야기</a:t>
            </a:r>
            <a:endParaRPr kumimoji="0" lang="en-US" altLang="ko-KR" sz="1800" dirty="0" smtClean="0"/>
          </a:p>
          <a:p>
            <a:pPr fontAlgn="auto">
              <a:spcAft>
                <a:spcPts val="0"/>
              </a:spcAft>
            </a:pPr>
            <a:r>
              <a:rPr kumimoji="0" lang="ko-KR" altLang="en-US" sz="1800" dirty="0" smtClean="0"/>
              <a:t>그러나 그 대비를 위해 인간 중심의 인공지능 활용을 위한 </a:t>
            </a:r>
            <a:r>
              <a:rPr kumimoji="0" lang="ko-KR" altLang="en-US" sz="1800" dirty="0" err="1" smtClean="0"/>
              <a:t>다학제적인</a:t>
            </a:r>
            <a:r>
              <a:rPr kumimoji="0" lang="ko-KR" altLang="en-US" sz="1800" dirty="0" smtClean="0"/>
              <a:t> </a:t>
            </a:r>
            <a:r>
              <a:rPr kumimoji="0" lang="en-US" altLang="ko-KR" sz="1800" dirty="0" smtClean="0"/>
              <a:t/>
            </a:r>
            <a:br>
              <a:rPr kumimoji="0" lang="en-US" altLang="ko-KR" sz="1800" dirty="0" smtClean="0"/>
            </a:br>
            <a:r>
              <a:rPr kumimoji="0" lang="ko-KR" altLang="en-US" sz="1800" dirty="0" smtClean="0"/>
              <a:t>협업이 필요</a:t>
            </a:r>
            <a:endParaRPr kumimoji="0" lang="en-US" altLang="ko-KR" sz="1800" dirty="0" smtClean="0"/>
          </a:p>
        </p:txBody>
      </p:sp>
      <p:pic>
        <p:nvPicPr>
          <p:cNvPr id="1026" name="Picture 2" descr="https://upload.wikimedia.org/wikipedia/commons/thumb/f/f9/Yuval_Noah_Harari_cropped.jpg/220px-Yuval_Noah_Harari_cropp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6" y="1405180"/>
            <a:ext cx="1656184" cy="194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ision.stanford.edu/img/feifei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1405180"/>
            <a:ext cx="1495362" cy="19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86952" y="4725144"/>
                <a:ext cx="2838726" cy="800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altLang="ko-KR" sz="2000" b="1" dirty="0" smtClean="0">
                  <a:latin typeface="+mj-lt"/>
                </a:endParaRPr>
              </a:p>
              <a:p>
                <a:pPr algn="ctr"/>
                <a:r>
                  <a:rPr lang="en-US" altLang="ko-KR" b="1" dirty="0" smtClean="0">
                    <a:latin typeface="+mj-lt"/>
                  </a:rPr>
                  <a:t>Biology, computer, and data </a:t>
                </a:r>
              </a:p>
              <a:p>
                <a:pPr algn="ctr"/>
                <a:r>
                  <a:rPr lang="en-US" altLang="ko-KR" b="1" dirty="0" smtClean="0">
                    <a:latin typeface="+mj-lt"/>
                  </a:rPr>
                  <a:t>are able to hack humanity.</a:t>
                </a:r>
                <a:endParaRPr lang="ko-KR" altLang="en-US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952" y="4725144"/>
                <a:ext cx="2838726" cy="800219"/>
              </a:xfrm>
              <a:prstGeom prst="rect">
                <a:avLst/>
              </a:prstGeom>
              <a:blipFill>
                <a:blip r:embed="rId8"/>
                <a:stretch>
                  <a:fillRect l="-3863" r="-3863" b="-152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45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AI </a:t>
            </a:r>
            <a:r>
              <a:rPr lang="ko-KR" altLang="en-US" dirty="0" smtClean="0"/>
              <a:t>플랫폼 </a:t>
            </a:r>
            <a:r>
              <a:rPr lang="en-US" altLang="ko-KR" dirty="0" smtClean="0"/>
              <a:t>– Google </a:t>
            </a:r>
            <a:r>
              <a:rPr lang="en-US" altLang="ko-KR" dirty="0" err="1" smtClean="0"/>
              <a:t>AutoML</a:t>
            </a:r>
            <a:endParaRPr lang="ko-KR" altLang="en-US" dirty="0"/>
          </a:p>
        </p:txBody>
      </p:sp>
      <p:sp>
        <p:nvSpPr>
          <p:cNvPr id="7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fontAlgn="base"/>
            <a:r>
              <a:rPr lang="ko-KR" altLang="en-US" dirty="0" smtClean="0"/>
              <a:t>출처 </a:t>
            </a:r>
            <a:r>
              <a:rPr lang="en-US" altLang="ko-KR" dirty="0"/>
              <a:t>: </a:t>
            </a:r>
            <a:r>
              <a:rPr lang="en-US" altLang="ko-KR" dirty="0" smtClean="0"/>
              <a:t>Google Cloud </a:t>
            </a:r>
            <a:r>
              <a:rPr lang="en-US" altLang="ko-KR" dirty="0" err="1" smtClean="0"/>
              <a:t>AutoML</a:t>
            </a:r>
            <a:r>
              <a:rPr lang="en-US" altLang="ko-KR" dirty="0" smtClean="0"/>
              <a:t>, </a:t>
            </a:r>
            <a:r>
              <a:rPr lang="en-US" altLang="ko-KR" dirty="0">
                <a:hlinkClick r:id="rId3"/>
              </a:rPr>
              <a:t>https://cloud.google.com/automl/?hl=ko</a:t>
            </a:r>
            <a:endParaRPr lang="en-US" altLang="ko-KR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AutoML</a:t>
            </a:r>
            <a:r>
              <a:rPr lang="ko-KR" altLang="en-US" dirty="0" smtClean="0"/>
              <a:t>은 최적의 </a:t>
            </a:r>
            <a:r>
              <a:rPr lang="ko-KR" altLang="en-US" dirty="0" err="1" smtClean="0"/>
              <a:t>딥러닝</a:t>
            </a:r>
            <a:r>
              <a:rPr lang="ko-KR" altLang="en-US" dirty="0" smtClean="0"/>
              <a:t> 구조를 자동으로 제공하는 서비스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인공신경망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딥러닝의</a:t>
            </a:r>
            <a:r>
              <a:rPr lang="ko-KR" altLang="en-US" dirty="0" smtClean="0"/>
              <a:t> 지식 없이도 데이터와 문제가 있다면 이를 가장 잘 예측하는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모델을 제공하는 서비스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AutoML</a:t>
            </a:r>
            <a:r>
              <a:rPr lang="ko-KR" altLang="en-US" dirty="0" smtClean="0"/>
              <a:t>은 신경망 구조 탐색</a:t>
            </a:r>
            <a:r>
              <a:rPr lang="en-US" altLang="ko-KR" dirty="0" smtClean="0"/>
              <a:t>(Neural Architecture Search)</a:t>
            </a:r>
            <a:r>
              <a:rPr lang="ko-KR" altLang="en-US" dirty="0" smtClean="0"/>
              <a:t>라는 기술을 활용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신경망 구조 탐색은 인공신경망의 </a:t>
            </a:r>
            <a:r>
              <a:rPr lang="ko-KR" altLang="en-US" dirty="0" err="1" smtClean="0"/>
              <a:t>초모수</a:t>
            </a:r>
            <a:r>
              <a:rPr lang="en-US" altLang="ko-KR" dirty="0" smtClean="0"/>
              <a:t>(</a:t>
            </a:r>
            <a:r>
              <a:rPr lang="ko-KR" altLang="en-US" dirty="0" smtClean="0"/>
              <a:t>은닉 층의 수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학습률</a:t>
            </a:r>
            <a:r>
              <a:rPr lang="ko-KR" altLang="en-US" dirty="0" smtClean="0"/>
              <a:t> 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결정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688" y="3541176"/>
            <a:ext cx="5390183" cy="3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31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내용 개체 틀 1"/>
          <p:cNvSpPr>
            <a:spLocks noGrp="1"/>
          </p:cNvSpPr>
          <p:nvPr>
            <p:ph idx="1"/>
          </p:nvPr>
        </p:nvSpPr>
        <p:spPr>
          <a:xfrm>
            <a:off x="363000" y="1134269"/>
            <a:ext cx="9180000" cy="5400000"/>
          </a:xfrm>
        </p:spPr>
        <p:txBody>
          <a:bodyPr/>
          <a:lstStyle/>
          <a:p>
            <a:r>
              <a:rPr lang="ko-KR" altLang="en-US" dirty="0" smtClean="0"/>
              <a:t>메타 학습의 개념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메타 인지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내가 아는 것과 모르는 것을 즉각적으로 인지하는 것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메타 인지가 높을 수록 낯선 환경에서 새로운 문제를 더 잘 해결 </a:t>
            </a:r>
            <a:r>
              <a:rPr lang="en-US" altLang="ko-KR" dirty="0" smtClean="0"/>
              <a:t>(</a:t>
            </a:r>
            <a:r>
              <a:rPr lang="ko-KR" altLang="en-US" dirty="0" smtClean="0"/>
              <a:t>실험적 결과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메타 학습은 메타 인지로부터 파생된 개념으로 기존에 학습했던 정보를 바탕으로 새로운 문제를 해결하는 접근을 통칭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심층학습에서의 메타 학습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소위 학습하는 방법을 학습</a:t>
            </a:r>
            <a:r>
              <a:rPr lang="en-US" altLang="ko-KR" dirty="0" smtClean="0"/>
              <a:t>(Learning to Learn)</a:t>
            </a:r>
            <a:r>
              <a:rPr lang="ko-KR" altLang="en-US" dirty="0" smtClean="0"/>
              <a:t>하는 방법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Ex) 100</a:t>
            </a:r>
            <a:r>
              <a:rPr lang="ko-KR" altLang="en-US" dirty="0" smtClean="0"/>
              <a:t>가지 이미지 객체 인식을 학습한 신경망이 </a:t>
            </a:r>
            <a:r>
              <a:rPr lang="en-US" altLang="ko-KR" dirty="0" smtClean="0"/>
              <a:t>100</a:t>
            </a:r>
            <a:r>
              <a:rPr lang="ko-KR" altLang="en-US" dirty="0" smtClean="0"/>
              <a:t>가지 이외의 객체를 추가로 학습한다면 얼마나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효율적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으로 할 수 있을 것인가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대표적인 메타 학습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원샷</a:t>
            </a:r>
            <a:r>
              <a:rPr lang="ko-KR" altLang="en-US" dirty="0" smtClean="0"/>
              <a:t> 학습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제로샷</a:t>
            </a:r>
            <a:r>
              <a:rPr lang="ko-KR" altLang="en-US" dirty="0" smtClean="0"/>
              <a:t> 학습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메타 최적화 등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Way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Shot</a:t>
            </a:r>
            <a:r>
              <a:rPr lang="ko-KR" altLang="en-US" dirty="0" smtClean="0"/>
              <a:t>의 개념 </a:t>
            </a:r>
            <a:r>
              <a:rPr lang="en-US" altLang="ko-KR" dirty="0" smtClean="0"/>
              <a:t>: 5Way – 1</a:t>
            </a:r>
            <a:r>
              <a:rPr lang="en-US" altLang="ko-KR" dirty="0"/>
              <a:t>S</a:t>
            </a:r>
            <a:r>
              <a:rPr lang="en-US" altLang="ko-KR" dirty="0" smtClean="0"/>
              <a:t>hot (</a:t>
            </a:r>
            <a:r>
              <a:rPr lang="ko-KR" altLang="en-US" dirty="0" err="1" smtClean="0"/>
              <a:t>원샷</a:t>
            </a:r>
            <a:r>
              <a:rPr lang="ko-KR" altLang="en-US" dirty="0" smtClean="0"/>
              <a:t> 학습의 일종</a:t>
            </a:r>
            <a:r>
              <a:rPr lang="en-US" altLang="ko-KR" dirty="0" smtClean="0"/>
              <a:t>)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5</a:t>
            </a:r>
            <a:r>
              <a:rPr lang="ko-KR" altLang="en-US" dirty="0" smtClean="0"/>
              <a:t>개의 분류와 각 분류에 한 개의 데이터가 존재할 경우를 의미</a:t>
            </a:r>
            <a:endParaRPr lang="en-US" altLang="ko-KR" dirty="0" smtClean="0"/>
          </a:p>
        </p:txBody>
      </p:sp>
      <p:sp>
        <p:nvSpPr>
          <p:cNvPr id="11" name="제목 2"/>
          <p:cNvSpPr>
            <a:spLocks noGrp="1"/>
          </p:cNvSpPr>
          <p:nvPr>
            <p:ph type="title"/>
          </p:nvPr>
        </p:nvSpPr>
        <p:spPr>
          <a:xfrm>
            <a:off x="1" y="17999"/>
            <a:ext cx="9921552" cy="1034737"/>
          </a:xfrm>
        </p:spPr>
        <p:txBody>
          <a:bodyPr/>
          <a:lstStyle/>
          <a:p>
            <a:r>
              <a:rPr lang="ko-KR" altLang="en-US" dirty="0" err="1" smtClean="0"/>
              <a:t>딥러닝</a:t>
            </a:r>
            <a:r>
              <a:rPr lang="ko-KR" altLang="en-US" dirty="0" smtClean="0"/>
              <a:t> 한계 </a:t>
            </a:r>
            <a:r>
              <a:rPr lang="ko-KR" altLang="en-US" dirty="0" smtClean="0"/>
              <a:t>극복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메타 </a:t>
            </a:r>
            <a:r>
              <a:rPr lang="ko-KR" altLang="en-US" dirty="0" smtClean="0"/>
              <a:t>학습 </a:t>
            </a:r>
            <a:r>
              <a:rPr lang="en-US" altLang="ko-KR" dirty="0" smtClean="0"/>
              <a:t>(1/2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5381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Ri_테마1">
  <a:themeElements>
    <a:clrScheme name="균형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11_원본">
      <a:majorFont>
        <a:latin typeface="맑은 고딕"/>
        <a:ea typeface="맑은 고딕"/>
        <a:cs typeface=""/>
      </a:majorFont>
      <a:minorFont>
        <a:latin typeface="Gill Sans MT"/>
        <a:ea typeface="맑은 고딕"/>
        <a:cs typeface="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0">
          <a:gsLst>
            <a:gs pos="0">
              <a:srgbClr val="98781E"/>
            </a:gs>
            <a:gs pos="50000">
              <a:srgbClr val="F2EFE4"/>
            </a:gs>
            <a:gs pos="100000">
              <a:srgbClr val="98781E"/>
            </a:gs>
          </a:gsLst>
          <a:lin ang="0" scaled="1"/>
        </a:gradFill>
        <a:ln w="9525">
          <a:noFill/>
          <a:round/>
          <a:headEnd/>
          <a:tailEnd/>
        </a:ln>
      </a:spPr>
      <a:bodyPr wrap="none" anchor="ctr"/>
      <a:lstStyle>
        <a:defPPr>
          <a:defRPr sz="1800"/>
        </a:defPPr>
      </a:lstStyle>
    </a:spDef>
  </a:objectDefaults>
  <a:extraClrSchemeLst>
    <a:extraClrScheme>
      <a:clrScheme name="11_원본 1">
        <a:dk1>
          <a:srgbClr val="000000"/>
        </a:dk1>
        <a:lt1>
          <a:srgbClr val="FFFFFF"/>
        </a:lt1>
        <a:dk2>
          <a:srgbClr val="464653"/>
        </a:dk2>
        <a:lt2>
          <a:srgbClr val="DDE9EC"/>
        </a:lt2>
        <a:accent1>
          <a:srgbClr val="727CA3"/>
        </a:accent1>
        <a:accent2>
          <a:srgbClr val="9FB8CD"/>
        </a:accent2>
        <a:accent3>
          <a:srgbClr val="FFFFFF"/>
        </a:accent3>
        <a:accent4>
          <a:srgbClr val="000000"/>
        </a:accent4>
        <a:accent5>
          <a:srgbClr val="BCBFCE"/>
        </a:accent5>
        <a:accent6>
          <a:srgbClr val="90A6BA"/>
        </a:accent6>
        <a:hlink>
          <a:srgbClr val="B292CA"/>
        </a:hlink>
        <a:folHlink>
          <a:srgbClr val="6B56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75346</TotalTime>
  <Words>1346</Words>
  <Application>Microsoft Office PowerPoint</Application>
  <PresentationFormat>A4 용지(210x297mm)</PresentationFormat>
  <Paragraphs>216</Paragraphs>
  <Slides>23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23</vt:i4>
      </vt:variant>
    </vt:vector>
  </HeadingPairs>
  <TitlesOfParts>
    <vt:vector size="32" baseType="lpstr">
      <vt:lpstr>굴림</vt:lpstr>
      <vt:lpstr>맑은 고딕</vt:lpstr>
      <vt:lpstr>Wingdings</vt:lpstr>
      <vt:lpstr>Gill Sans MT</vt:lpstr>
      <vt:lpstr>Arial</vt:lpstr>
      <vt:lpstr>Cambria Math</vt:lpstr>
      <vt:lpstr>Times New Roman</vt:lpstr>
      <vt:lpstr>SPRi_테마1</vt:lpstr>
      <vt:lpstr>Office 테마</vt:lpstr>
      <vt:lpstr>AI 미•중 기술패권 경쟁과 우리의 대응 방향</vt:lpstr>
      <vt:lpstr>목  차</vt:lpstr>
      <vt:lpstr>1. 글로벌 AI 트렌드</vt:lpstr>
      <vt:lpstr>2019 글로벌 AI 트렌드</vt:lpstr>
      <vt:lpstr>Principles on AI (OECE)</vt:lpstr>
      <vt:lpstr>Will AI enhance or hack humanity? (1/2)</vt:lpstr>
      <vt:lpstr>Will AI enhance or hack humanity? (2/2)</vt:lpstr>
      <vt:lpstr>AI 플랫폼 – Google AutoML</vt:lpstr>
      <vt:lpstr>딥러닝 한계 극복 – 메타 학습 (1/2)</vt:lpstr>
      <vt:lpstr>딥러닝 한계 극복 – 메타 학습 (2/2)</vt:lpstr>
      <vt:lpstr>2. AI를 둘러싼 미•중 기술 패권 경쟁</vt:lpstr>
      <vt:lpstr>美中 인공지능 기술패권 경쟁</vt:lpstr>
      <vt:lpstr>미 국 – AI 최고기술보유국 (1/3)</vt:lpstr>
      <vt:lpstr>미 국 – AI 최고기술보유국 (2/3)</vt:lpstr>
      <vt:lpstr>미 국 – AI 최고기술보유국 (3/3)</vt:lpstr>
      <vt:lpstr>중 국 – AI의 다크호스 (1/2)</vt:lpstr>
      <vt:lpstr>중 국 – AI의 다크호스 (2/2)</vt:lpstr>
      <vt:lpstr>3. 우리의 대응 방향</vt:lpstr>
      <vt:lpstr>우리의 현황은? (1/3)</vt:lpstr>
      <vt:lpstr>우리의 현황은? (2/3)</vt:lpstr>
      <vt:lpstr>우리의 현황은? (3/3)</vt:lpstr>
      <vt:lpstr>우리의 정책 방향 (1/2)</vt:lpstr>
      <vt:lpstr>우리의 정책 방향 (2/2)</vt:lpstr>
    </vt:vector>
  </TitlesOfParts>
  <Company>FINAL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모바일동향</dc:title>
  <dc:creator>김진형</dc:creator>
  <cp:lastModifiedBy>SPRI</cp:lastModifiedBy>
  <cp:revision>3997</cp:revision>
  <cp:lastPrinted>2016-01-15T01:49:03Z</cp:lastPrinted>
  <dcterms:created xsi:type="dcterms:W3CDTF">2009-09-27T16:31:14Z</dcterms:created>
  <dcterms:modified xsi:type="dcterms:W3CDTF">2019-10-02T07:17:24Z</dcterms:modified>
</cp:coreProperties>
</file>