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381" r:id="rId1"/>
  </p:sldMasterIdLst>
  <p:notesMasterIdLst>
    <p:notesMasterId r:id="rId24"/>
  </p:notesMasterIdLst>
  <p:handoutMasterIdLst>
    <p:handoutMasterId r:id="rId25"/>
  </p:handoutMasterIdLst>
  <p:sldIdLst>
    <p:sldId id="258" r:id="rId2"/>
    <p:sldId id="669" r:id="rId3"/>
    <p:sldId id="675" r:id="rId4"/>
    <p:sldId id="656" r:id="rId5"/>
    <p:sldId id="657" r:id="rId6"/>
    <p:sldId id="654" r:id="rId7"/>
    <p:sldId id="658" r:id="rId8"/>
    <p:sldId id="659" r:id="rId9"/>
    <p:sldId id="660" r:id="rId10"/>
    <p:sldId id="661" r:id="rId11"/>
    <p:sldId id="663" r:id="rId12"/>
    <p:sldId id="664" r:id="rId13"/>
    <p:sldId id="665" r:id="rId14"/>
    <p:sldId id="666" r:id="rId15"/>
    <p:sldId id="667" r:id="rId16"/>
    <p:sldId id="592" r:id="rId17"/>
    <p:sldId id="671" r:id="rId18"/>
    <p:sldId id="672" r:id="rId19"/>
    <p:sldId id="673" r:id="rId20"/>
    <p:sldId id="674" r:id="rId21"/>
    <p:sldId id="668" r:id="rId22"/>
    <p:sldId id="670" r:id="rId23"/>
  </p:sldIdLst>
  <p:sldSz cx="9906000" cy="6858000" type="A4"/>
  <p:notesSz cx="6797675" cy="99282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7226"/>
    <a:srgbClr val="0381F3"/>
    <a:srgbClr val="0257A5"/>
    <a:srgbClr val="36A57F"/>
    <a:srgbClr val="A0CBB7"/>
    <a:srgbClr val="F6B484"/>
    <a:srgbClr val="C47500"/>
    <a:srgbClr val="FF9900"/>
    <a:srgbClr val="FFFFCC"/>
    <a:srgbClr val="EE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5535" autoAdjust="0"/>
  </p:normalViewPr>
  <p:slideViewPr>
    <p:cSldViewPr snapToObjects="1">
      <p:cViewPr varScale="1">
        <p:scale>
          <a:sx n="257" d="100"/>
          <a:sy n="257" d="100"/>
        </p:scale>
        <p:origin x="2094" y="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996" y="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유호석" userId="43046754_tp_dropbox" providerId="OAuth2" clId="{FE31E8A3-D0FB-2542-98DF-9F68E2FB8B43}"/>
    <pc:docChg chg="modSld">
      <pc:chgData name="유호석" userId="43046754_tp_dropbox" providerId="OAuth2" clId="{FE31E8A3-D0FB-2542-98DF-9F68E2FB8B43}" dt="2019-10-10T01:30:18.353" v="31" actId="20577"/>
      <pc:docMkLst>
        <pc:docMk/>
      </pc:docMkLst>
      <pc:sldChg chg="modSp">
        <pc:chgData name="유호석" userId="43046754_tp_dropbox" providerId="OAuth2" clId="{FE31E8A3-D0FB-2542-98DF-9F68E2FB8B43}" dt="2019-10-10T01:30:18.353" v="31" actId="20577"/>
        <pc:sldMkLst>
          <pc:docMk/>
          <pc:sldMk cId="2167799232" sldId="656"/>
        </pc:sldMkLst>
        <pc:spChg chg="mod">
          <ac:chgData name="유호석" userId="43046754_tp_dropbox" providerId="OAuth2" clId="{FE31E8A3-D0FB-2542-98DF-9F68E2FB8B43}" dt="2019-10-10T01:30:18.353" v="31" actId="20577"/>
          <ac:spMkLst>
            <pc:docMk/>
            <pc:sldMk cId="2167799232" sldId="656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9" y="13"/>
            <a:ext cx="2945659" cy="496413"/>
          </a:xfrm>
          <a:prstGeom prst="rect">
            <a:avLst/>
          </a:prstGeom>
        </p:spPr>
        <p:txBody>
          <a:bodyPr vert="horz" lIns="95460" tIns="47732" rIns="95460" bIns="47732" rtlCol="0"/>
          <a:lstStyle>
            <a:lvl1pPr algn="l">
              <a:defRPr sz="13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62" y="13"/>
            <a:ext cx="2945659" cy="496413"/>
          </a:xfrm>
          <a:prstGeom prst="rect">
            <a:avLst/>
          </a:prstGeom>
        </p:spPr>
        <p:txBody>
          <a:bodyPr vert="horz" lIns="95460" tIns="47732" rIns="95460" bIns="47732" rtlCol="0"/>
          <a:lstStyle>
            <a:lvl1pPr algn="r">
              <a:defRPr sz="1300"/>
            </a:lvl1pPr>
          </a:lstStyle>
          <a:p>
            <a:fld id="{605EA40D-8A8C-41AE-97D6-99801F06E453}" type="datetimeFigureOut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2019. 10. 10.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9" y="9430098"/>
            <a:ext cx="2945659" cy="496413"/>
          </a:xfrm>
          <a:prstGeom prst="rect">
            <a:avLst/>
          </a:prstGeom>
        </p:spPr>
        <p:txBody>
          <a:bodyPr vert="horz" lIns="95460" tIns="47732" rIns="95460" bIns="47732" rtlCol="0" anchor="b"/>
          <a:lstStyle>
            <a:lvl1pPr algn="l">
              <a:defRPr sz="1300"/>
            </a:lvl1pPr>
          </a:lstStyle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62" y="9430098"/>
            <a:ext cx="2945659" cy="496413"/>
          </a:xfrm>
          <a:prstGeom prst="rect">
            <a:avLst/>
          </a:prstGeom>
        </p:spPr>
        <p:txBody>
          <a:bodyPr vert="horz" lIns="95460" tIns="47732" rIns="95460" bIns="47732" rtlCol="0" anchor="b"/>
          <a:lstStyle>
            <a:lvl1pPr algn="r">
              <a:defRPr sz="1300"/>
            </a:lvl1pPr>
          </a:lstStyle>
          <a:p>
            <a:fld id="{5A433049-BB43-4E83-81B8-C9E31F9887E2}" type="slidenum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39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" y="13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62" y="13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9BE63B27-62BC-4F24-8030-0CE5432CB37F}" type="datetimeFigureOut">
              <a:rPr lang="ko-KR" altLang="en-US" smtClean="0"/>
              <a:pPr>
                <a:defRPr/>
              </a:pPr>
              <a:t>2019. 10. 10.</a:t>
            </a:fld>
            <a:endParaRPr lang="en-US" altLang="ko-KR" dirty="0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919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/>
              <a:t>마스터 텍스트 스타일을 편집합니다</a:t>
            </a:r>
          </a:p>
          <a:p>
            <a:pPr lvl="1"/>
            <a:r>
              <a:rPr lang="ko-KR" altLang="en-US" noProof="0" dirty="0"/>
              <a:t>둘째 수준</a:t>
            </a:r>
          </a:p>
          <a:p>
            <a:pPr lvl="2"/>
            <a:r>
              <a:rPr lang="ko-KR" altLang="en-US" noProof="0" dirty="0"/>
              <a:t>셋째 수준</a:t>
            </a:r>
          </a:p>
          <a:p>
            <a:pPr lvl="3"/>
            <a:r>
              <a:rPr lang="ko-KR" altLang="en-US" noProof="0" dirty="0"/>
              <a:t>넷째 수준</a:t>
            </a:r>
          </a:p>
          <a:p>
            <a:pPr lvl="4"/>
            <a:r>
              <a:rPr lang="ko-KR" altLang="en-US" noProof="0" dirty="0"/>
              <a:t>다섯째 수준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9" y="9430098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62" y="9430098"/>
            <a:ext cx="2945659" cy="49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60" tIns="47732" rIns="95460" bIns="477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83638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ED3B85-11B7-4E62-A6B5-F309D126AD60}" type="slidenum">
              <a:rPr lang="ko-KR" altLang="en-US" smtClean="0"/>
              <a:pPr>
                <a:defRPr/>
              </a:pPr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893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186224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10"/>
          </p:nvPr>
        </p:nvSpPr>
        <p:spPr>
          <a:xfrm>
            <a:off x="7105507" y="3252276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2" name="내용 개체 틀 3"/>
          <p:cNvSpPr>
            <a:spLocks noGrp="1"/>
          </p:cNvSpPr>
          <p:nvPr>
            <p:ph sz="quarter" idx="11"/>
          </p:nvPr>
        </p:nvSpPr>
        <p:spPr>
          <a:xfrm>
            <a:off x="7105507" y="3633276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3" name="내용 개체 틀 3"/>
          <p:cNvSpPr>
            <a:spLocks noGrp="1"/>
          </p:cNvSpPr>
          <p:nvPr>
            <p:ph sz="quarter" idx="12"/>
          </p:nvPr>
        </p:nvSpPr>
        <p:spPr>
          <a:xfrm>
            <a:off x="7105507" y="3946542"/>
            <a:ext cx="2665412" cy="2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r>
              <a:rPr lang="ko-KR" altLang="en-US" dirty="0"/>
              <a:t>마스터</a:t>
            </a:r>
          </a:p>
        </p:txBody>
      </p:sp>
      <p:sp>
        <p:nvSpPr>
          <p:cNvPr id="24" name="부제목 2"/>
          <p:cNvSpPr>
            <a:spLocks noGrp="1"/>
          </p:cNvSpPr>
          <p:nvPr>
            <p:ph type="subTitle" idx="1"/>
          </p:nvPr>
        </p:nvSpPr>
        <p:spPr>
          <a:xfrm>
            <a:off x="640987" y="3332584"/>
            <a:ext cx="6464520" cy="1752600"/>
          </a:xfrm>
          <a:prstGeom prst="rect">
            <a:avLst/>
          </a:prstGeom>
        </p:spPr>
        <p:txBody>
          <a:bodyPr lIns="107275" tIns="53637" rIns="107275" bIns="53637"/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rgbClr val="002563"/>
                </a:solidFill>
                <a:latin typeface="맑은 고딕" pitchFamily="50" charset="-127"/>
                <a:ea typeface="맑은 고딕" panose="020B0503020000020004" pitchFamily="50" charset="-127"/>
              </a:defRPr>
            </a:lvl1pPr>
            <a:lvl2pPr marL="536372" indent="0" algn="ctr">
              <a:buNone/>
              <a:defRPr/>
            </a:lvl2pPr>
            <a:lvl3pPr marL="1072743" indent="0" algn="ctr">
              <a:buNone/>
              <a:defRPr/>
            </a:lvl3pPr>
            <a:lvl4pPr marL="1609115" indent="0" algn="ctr">
              <a:buNone/>
              <a:defRPr/>
            </a:lvl4pPr>
            <a:lvl5pPr marL="2145487" indent="0" algn="ctr">
              <a:buNone/>
              <a:defRPr/>
            </a:lvl5pPr>
            <a:lvl6pPr marL="2681859" indent="0" algn="ctr">
              <a:buNone/>
              <a:defRPr/>
            </a:lvl6pPr>
            <a:lvl7pPr marL="3218230" indent="0" algn="ctr">
              <a:buNone/>
              <a:defRPr/>
            </a:lvl7pPr>
            <a:lvl8pPr marL="3754602" indent="0" algn="ctr">
              <a:buNone/>
              <a:defRPr/>
            </a:lvl8pPr>
            <a:lvl9pPr marL="4290974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872483806"/>
      </p:ext>
    </p:extLst>
  </p:cSld>
  <p:clrMapOvr>
    <a:masterClrMapping/>
  </p:clrMapOvr>
  <p:transition/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4691" b="2929"/>
          <a:stretch/>
        </p:blipFill>
        <p:spPr bwMode="auto">
          <a:xfrm>
            <a:off x="0" y="0"/>
            <a:ext cx="83373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5"/>
          <p:cNvSpPr>
            <a:spLocks noGrp="1"/>
          </p:cNvSpPr>
          <p:nvPr>
            <p:ph type="title"/>
          </p:nvPr>
        </p:nvSpPr>
        <p:spPr>
          <a:xfrm>
            <a:off x="0" y="1350730"/>
            <a:ext cx="9906000" cy="782126"/>
          </a:xfrm>
          <a:prstGeom prst="rect">
            <a:avLst/>
          </a:prstGeom>
          <a:gradFill>
            <a:gsLst>
              <a:gs pos="0">
                <a:srgbClr val="002563">
                  <a:alpha val="75000"/>
                </a:srgbClr>
              </a:gs>
              <a:gs pos="33000">
                <a:srgbClr val="002563"/>
              </a:gs>
              <a:gs pos="91000">
                <a:srgbClr val="105BC3">
                  <a:alpha val="0"/>
                </a:srgbClr>
              </a:gs>
            </a:gsLst>
            <a:lin ang="0" scaled="1"/>
          </a:gradFill>
        </p:spPr>
        <p:txBody>
          <a:bodyPr anchor="ctr"/>
          <a:lstStyle>
            <a:lvl1pPr marL="627063" indent="0">
              <a:lnSpc>
                <a:spcPct val="120000"/>
              </a:lnSpc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632520" y="2276872"/>
            <a:ext cx="8568952" cy="3960440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288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+mj-lt"/>
              <a:buAutoNum type="arabicPeriod"/>
              <a:defRPr sz="2200" b="1" baseline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00256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3535947843"/>
      </p:ext>
    </p:extLst>
  </p:cSld>
  <p:clrMapOvr>
    <a:masterClrMapping/>
  </p:clrMapOvr>
  <p:transition/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4" t="4691" b="2929"/>
          <a:stretch/>
        </p:blipFill>
        <p:spPr bwMode="auto">
          <a:xfrm rot="10800000">
            <a:off x="2508425" y="-1"/>
            <a:ext cx="739757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 userDrawn="1"/>
        </p:nvSpPr>
        <p:spPr bwMode="auto">
          <a:xfrm>
            <a:off x="-1" y="620686"/>
            <a:ext cx="9896669" cy="623731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glow rad="152400">
              <a:srgbClr val="0033CC">
                <a:alpha val="8000"/>
              </a:srgbClr>
            </a:glow>
          </a:effectLst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내용 개체 틀 2"/>
          <p:cNvSpPr>
            <a:spLocks noGrp="1"/>
          </p:cNvSpPr>
          <p:nvPr>
            <p:ph idx="1"/>
          </p:nvPr>
        </p:nvSpPr>
        <p:spPr>
          <a:xfrm>
            <a:off x="1796" y="620687"/>
            <a:ext cx="9904204" cy="6237313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>
              <a:lnSpc>
                <a:spcPct val="120000"/>
              </a:lnSpc>
              <a:buClr>
                <a:srgbClr val="002563"/>
              </a:buClr>
              <a:buSzPct val="115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49263" indent="-177800">
              <a:lnSpc>
                <a:spcPct val="120000"/>
              </a:lnSpc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>
              <a:lnSpc>
                <a:spcPct val="120000"/>
              </a:lnSpc>
              <a:buClr>
                <a:schemeClr val="tx1"/>
              </a:buClr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" y="17999"/>
            <a:ext cx="9921552" cy="584687"/>
          </a:xfrm>
          <a:prstGeom prst="rect">
            <a:avLst/>
          </a:prstGeom>
          <a:ln>
            <a:noFill/>
          </a:ln>
        </p:spPr>
        <p:txBody>
          <a:bodyPr wrap="none" lIns="107275" tIns="53637" rIns="107275" bIns="53637" anchor="ctr">
            <a:noAutofit/>
          </a:bodyPr>
          <a:lstStyle>
            <a:lvl1pPr marL="90488" indent="0" algn="l" defTabSz="107274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ko-KR" altLang="en-US" sz="2800" b="1" kern="1200" cap="none" baseline="0" dirty="0">
                <a:solidFill>
                  <a:srgbClr val="002563"/>
                </a:solidFill>
                <a:effectLst>
                  <a:glow rad="101600">
                    <a:schemeClr val="bg1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슬라이드 번호 개체 틀 5"/>
          <p:cNvSpPr txBox="1">
            <a:spLocks/>
          </p:cNvSpPr>
          <p:nvPr userDrawn="1"/>
        </p:nvSpPr>
        <p:spPr>
          <a:xfrm>
            <a:off x="9489503" y="6692834"/>
            <a:ext cx="407165" cy="123111"/>
          </a:xfrm>
          <a:prstGeom prst="rect">
            <a:avLst/>
          </a:prstGeom>
          <a:ln>
            <a:noFill/>
          </a:ln>
        </p:spPr>
        <p:txBody>
          <a:bodyPr wrap="square" lIns="107275" tIns="0" rIns="107275" bIns="0">
            <a:spAutoFit/>
          </a:bodyPr>
          <a:lstStyle>
            <a:defPPr>
              <a:defRPr lang="ko-KR"/>
            </a:defPPr>
            <a:lvl1pPr marL="0" algn="ctr" defTabSz="914400" rtl="0" eaLnBrk="1" latinLnBrk="1" hangingPunct="1">
              <a:defRPr sz="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7FAB2ECF-54BC-4529-9761-96186C8F6D1E}" type="slidenum">
              <a:rPr kumimoji="0" lang="ko-KR" altLang="en-US" sz="8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1" y="6608307"/>
            <a:ext cx="7833320" cy="249693"/>
          </a:xfrm>
          <a:prstGeom prst="rect">
            <a:avLst/>
          </a:prstGeom>
        </p:spPr>
        <p:txBody>
          <a:bodyPr anchor="b">
            <a:noAutofit/>
          </a:bodyPr>
          <a:lstStyle>
            <a:lvl1pPr marL="90488" indent="0">
              <a:lnSpc>
                <a:spcPct val="50000"/>
              </a:lnSpc>
              <a:buNone/>
              <a:defRPr sz="800" b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67910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82907-C763-46B6-AC49-A95C24408EFC}" type="datetimeFigureOut">
              <a:rPr lang="ko-KR" altLang="en-US" smtClean="0"/>
              <a:t>2019. 10. 10.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2BBB-EC1B-43B9-A169-CA1FB14AD8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63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05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95" r:id="rId2"/>
    <p:sldLayoutId id="2147485393" r:id="rId3"/>
    <p:sldLayoutId id="2147485396" r:id="rId4"/>
  </p:sldLayoutIdLst>
  <p:transition/>
  <p:hf sldNum="0" hdr="0" ftr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536372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1072743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609115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2145487" algn="l" rtl="0" eaLnBrk="1" fontAlgn="base" latinLnBrk="1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20333" indent="-320333" algn="l" rtl="0" eaLnBrk="1" fontAlgn="base" latinLnBrk="1" hangingPunct="1">
        <a:spcBef>
          <a:spcPts val="704"/>
        </a:spcBef>
        <a:spcAft>
          <a:spcPct val="0"/>
        </a:spcAft>
        <a:buClr>
          <a:schemeClr val="accent1"/>
        </a:buClr>
        <a:buSzPct val="76000"/>
        <a:buFont typeface="Wingdings" pitchFamily="2" charset="2"/>
        <a:buChar char="u"/>
        <a:defRPr sz="3100" b="1">
          <a:solidFill>
            <a:schemeClr val="tx1"/>
          </a:solidFill>
          <a:latin typeface="+mn-lt"/>
          <a:ea typeface="+mn-ea"/>
          <a:cs typeface="+mn-cs"/>
        </a:defRPr>
      </a:lvl1pPr>
      <a:lvl2pPr marL="642528" indent="-320333" algn="l" rtl="0" eaLnBrk="1" fontAlgn="base" latinLnBrk="1" hangingPunct="1">
        <a:spcBef>
          <a:spcPts val="587"/>
        </a:spcBef>
        <a:spcAft>
          <a:spcPct val="0"/>
        </a:spcAft>
        <a:buClr>
          <a:schemeClr val="accent2"/>
        </a:buClr>
        <a:buSzPct val="76000"/>
        <a:buFont typeface="Wingdings" pitchFamily="2" charset="2"/>
        <a:buChar char="u"/>
        <a:defRPr sz="2700" b="1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964725" indent="-268186" algn="l" rtl="0" eaLnBrk="1" fontAlgn="base" latinLnBrk="1" hangingPunct="1">
        <a:spcBef>
          <a:spcPts val="587"/>
        </a:spcBef>
        <a:spcAft>
          <a:spcPct val="0"/>
        </a:spcAft>
        <a:buClr>
          <a:srgbClr val="BCBCBC"/>
        </a:buClr>
        <a:buSzPct val="76000"/>
        <a:buFont typeface="Wingdings" pitchFamily="2" charset="2"/>
        <a:buChar char="u"/>
        <a:defRPr sz="23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3pPr>
      <a:lvl4pPr marL="1286920" indent="-268186" algn="l" rtl="0" eaLnBrk="1" fontAlgn="base" latinLnBrk="1" hangingPunct="1">
        <a:spcBef>
          <a:spcPts val="469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u"/>
        <a:defRPr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4pPr>
      <a:lvl5pPr marL="1609115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u"/>
        <a:defRPr sz="1900" b="1">
          <a:solidFill>
            <a:schemeClr val="tx1">
              <a:lumMod val="65000"/>
              <a:lumOff val="35000"/>
            </a:schemeClr>
          </a:solidFill>
          <a:latin typeface="+mn-lt"/>
          <a:ea typeface="+mn-ea"/>
        </a:defRPr>
      </a:lvl5pPr>
      <a:lvl6pPr marL="2145487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6pPr>
      <a:lvl7pPr marL="2681859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7pPr>
      <a:lvl8pPr marL="3218230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8pPr>
      <a:lvl9pPr marL="3754602" indent="-268186" algn="l" rtl="0" eaLnBrk="1" fontAlgn="base" latinLnBrk="1" hangingPunct="1">
        <a:spcBef>
          <a:spcPts val="352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9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43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15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487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59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30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02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0974" algn="l" defTabSz="1072743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onkim@spri.kr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 bwMode="auto">
          <a:xfrm>
            <a:off x="308504" y="1484784"/>
            <a:ext cx="180000" cy="162000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>
          <a:xfrm>
            <a:off x="2648744" y="3645024"/>
            <a:ext cx="4025831" cy="288032"/>
          </a:xfrm>
        </p:spPr>
        <p:txBody>
          <a:bodyPr/>
          <a:lstStyle/>
          <a:p>
            <a:pPr algn="ctr"/>
            <a:r>
              <a:rPr lang="en-US" altLang="ko-KR" sz="2400" dirty="0"/>
              <a:t>2019</a:t>
            </a:r>
            <a:r>
              <a:rPr lang="ko-KR" altLang="en-US" sz="2400" dirty="0"/>
              <a:t>년</a:t>
            </a:r>
            <a:r>
              <a:rPr lang="en-US" altLang="ko-KR" sz="2400" dirty="0"/>
              <a:t> 10</a:t>
            </a:r>
            <a:r>
              <a:rPr lang="ko-KR" altLang="en-US" sz="2400" dirty="0"/>
              <a:t>월 </a:t>
            </a:r>
            <a:r>
              <a:rPr lang="en-US" altLang="ko-KR" sz="2400" dirty="0"/>
              <a:t>10</a:t>
            </a:r>
            <a:r>
              <a:rPr lang="ko-KR" altLang="en-US" sz="2400" dirty="0"/>
              <a:t>일</a:t>
            </a:r>
            <a:endParaRPr lang="en-US" altLang="ko-KR" sz="2400" dirty="0"/>
          </a:p>
          <a:p>
            <a:pPr algn="ctr"/>
            <a:endParaRPr lang="en-US" altLang="ko-KR" sz="800" dirty="0"/>
          </a:p>
          <a:p>
            <a:pPr algn="ctr"/>
            <a:r>
              <a:rPr lang="ko-KR" altLang="en-US" sz="3200" dirty="0"/>
              <a:t>유 호 석</a:t>
            </a:r>
            <a:endParaRPr lang="en-US" altLang="ko-KR" sz="12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민주주의 </a:t>
            </a:r>
            <a:r>
              <a:rPr lang="en-US" altLang="ko-KR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4.0</a:t>
            </a:r>
            <a:r>
              <a:rPr lang="ko-KR" altLang="en-US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과 디지털 전환</a:t>
            </a:r>
            <a:endParaRPr lang="ko-KR" alt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 descr="C:\Users\user\Desktop\로고_SPR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0" y="6453780"/>
            <a:ext cx="3096344" cy="3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yoon\Downloads\공공누리\type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" y="6453336"/>
            <a:ext cx="14335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3387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/>
              <a:t>디지털 수단에 의한 감시 </a:t>
            </a:r>
            <a:r>
              <a:rPr lang="en-US" altLang="ko-KR" dirty="0"/>
              <a:t>vs </a:t>
            </a:r>
            <a:r>
              <a:rPr lang="ko-KR" altLang="en-US" dirty="0" err="1"/>
              <a:t>상호감시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47222"/>
              </p:ext>
            </p:extLst>
          </p:nvPr>
        </p:nvGraphicFramePr>
        <p:xfrm>
          <a:off x="532285" y="1134230"/>
          <a:ext cx="8856984" cy="5319106"/>
        </p:xfrm>
        <a:graphic>
          <a:graphicData uri="http://schemas.openxmlformats.org/drawingml/2006/table">
            <a:tbl>
              <a:tblPr/>
              <a:tblGrid>
                <a:gridCol w="4564731">
                  <a:extLst>
                    <a:ext uri="{9D8B030D-6E8A-4147-A177-3AD203B41FA5}">
                      <a16:colId xmlns:a16="http://schemas.microsoft.com/office/drawing/2014/main" val="1440015493"/>
                    </a:ext>
                  </a:extLst>
                </a:gridCol>
                <a:gridCol w="4292253">
                  <a:extLst>
                    <a:ext uri="{9D8B030D-6E8A-4147-A177-3AD203B41FA5}">
                      <a16:colId xmlns:a16="http://schemas.microsoft.com/office/drawing/2014/main" val="1458296270"/>
                    </a:ext>
                  </a:extLst>
                </a:gridCol>
              </a:tblGrid>
              <a:tr h="53187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중앙 감시 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독점 지향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상호 감시 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견제 지향</a:t>
                      </a:r>
                      <a:r>
                        <a:rPr lang="en-US" altLang="ko-KR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01338"/>
                  </a:ext>
                </a:extLst>
              </a:tr>
              <a:tr h="68840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권력과 거대기업에 의한 </a:t>
                      </a:r>
                      <a:r>
                        <a:rPr lang="ko-KR" altLang="en-US" sz="1400" kern="0" spc="-7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시민감시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디지털 기술을 이용한 </a:t>
                      </a:r>
                      <a:r>
                        <a:rPr lang="ko-KR" altLang="en-US" sz="1400" kern="0" spc="-7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역감시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549350"/>
                  </a:ext>
                </a:extLst>
              </a:tr>
              <a:tr h="4098824">
                <a:tc>
                  <a:txBody>
                    <a:bodyPr/>
                    <a:lstStyle/>
                    <a:p>
                      <a:pPr marL="0" marR="0" lvl="0" indent="0" algn="ctr" defTabSz="1072743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/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2743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/>
                    </a:p>
                  </a:txBody>
                  <a:tcPr marL="64770" marR="64770" marT="17907" marB="17907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372901"/>
                  </a:ext>
                </a:extLst>
              </a:tr>
            </a:tbl>
          </a:graphicData>
        </a:graphic>
      </p:graphicFrame>
      <p:pic>
        <p:nvPicPr>
          <p:cNvPr id="8" name="Picture 4" descr="시놉티콘 이미지 검색결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2" b="-472"/>
          <a:stretch/>
        </p:blipFill>
        <p:spPr bwMode="auto">
          <a:xfrm>
            <a:off x="532285" y="2317976"/>
            <a:ext cx="8856984" cy="41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004660" y="7198427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</a:t>
            </a:r>
            <a:r>
              <a:rPr lang="en-US" altLang="ko-KR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CCTV, </a:t>
            </a:r>
            <a:r>
              <a:rPr lang="ko-KR" altLang="en-US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도청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961112" y="7198427"/>
            <a:ext cx="2416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</a:t>
            </a:r>
            <a:r>
              <a:rPr lang="en-US" altLang="ko-KR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SNS, </a:t>
            </a:r>
            <a:r>
              <a:rPr lang="ko-KR" altLang="en-US" kern="0" dirty="0" err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유리벽</a:t>
            </a:r>
            <a:r>
              <a:rPr lang="ko-KR" altLang="en-US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사무실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38511" y="2257498"/>
            <a:ext cx="1380506" cy="42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72743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&lt; </a:t>
            </a:r>
            <a:r>
              <a:rPr lang="ko-KR" altLang="en-US" b="1" dirty="0" err="1">
                <a:solidFill>
                  <a:schemeClr val="bg1"/>
                </a:solidFill>
              </a:rPr>
              <a:t>파놉티콘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537176" y="2276872"/>
            <a:ext cx="1380506" cy="4226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072743"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&lt; </a:t>
            </a:r>
            <a:r>
              <a:rPr lang="ko-KR" altLang="en-US" b="1" dirty="0" err="1">
                <a:solidFill>
                  <a:schemeClr val="bg1"/>
                </a:solidFill>
              </a:rPr>
              <a:t>시놉티콘</a:t>
            </a:r>
            <a:r>
              <a:rPr lang="ko-KR" altLang="en-US" b="1" dirty="0">
                <a:solidFill>
                  <a:schemeClr val="bg1"/>
                </a:solidFill>
              </a:rPr>
              <a:t> </a:t>
            </a:r>
            <a:r>
              <a:rPr lang="en-US" altLang="ko-KR" b="1" dirty="0">
                <a:solidFill>
                  <a:schemeClr val="bg1"/>
                </a:solidFill>
              </a:rPr>
              <a:t>&gt;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224808" y="5733256"/>
            <a:ext cx="1648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kern="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</a:t>
            </a:r>
            <a:r>
              <a:rPr lang="en-US" altLang="ko-KR" b="1" kern="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CCTV, </a:t>
            </a:r>
            <a:r>
              <a:rPr lang="ko-KR" altLang="en-US" b="1" kern="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도청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041232" y="5727931"/>
            <a:ext cx="24160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kern="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예</a:t>
            </a:r>
            <a:r>
              <a:rPr lang="en-US" altLang="ko-KR" kern="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SNS, </a:t>
            </a:r>
            <a:r>
              <a:rPr lang="ko-KR" altLang="en-US" kern="0" dirty="0" err="1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유리벽</a:t>
            </a:r>
            <a:r>
              <a:rPr lang="ko-KR" altLang="en-US" kern="0" dirty="0">
                <a:solidFill>
                  <a:schemeClr val="bg1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사무실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857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 err="1"/>
              <a:t>홍콩시위대</a:t>
            </a:r>
            <a:r>
              <a:rPr lang="ko-KR" altLang="en-US" dirty="0"/>
              <a:t> 메신저 사용의 감시와 </a:t>
            </a:r>
            <a:r>
              <a:rPr lang="ko-KR" altLang="en-US" dirty="0" err="1"/>
              <a:t>역감시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(2)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20" y="1340768"/>
            <a:ext cx="8784976" cy="1539628"/>
          </a:xfrm>
          <a:prstGeom prst="rect">
            <a:avLst/>
          </a:prstGeom>
        </p:spPr>
      </p:pic>
      <p:sp>
        <p:nvSpPr>
          <p:cNvPr id="8" name="내용 개체 틀 5"/>
          <p:cNvSpPr txBox="1">
            <a:spLocks/>
          </p:cNvSpPr>
          <p:nvPr/>
        </p:nvSpPr>
        <p:spPr>
          <a:xfrm>
            <a:off x="0" y="3068960"/>
            <a:ext cx="9904204" cy="648073"/>
          </a:xfrm>
          <a:prstGeom prst="rect">
            <a:avLst/>
          </a:prstGeom>
        </p:spPr>
        <p:txBody>
          <a:bodyPr wrap="square" lIns="107275" tIns="144000" rIns="107275" bIns="53637">
            <a:noAutofit/>
          </a:bodyPr>
          <a:lstStyle>
            <a:lvl1pPr marL="449263" indent="-355600" algn="l" rtl="0" eaLnBrk="1" fontAlgn="base" latinLnBrk="1" hangingPunct="1">
              <a:lnSpc>
                <a:spcPct val="120000"/>
              </a:lnSpc>
              <a:spcBef>
                <a:spcPts val="704"/>
              </a:spcBef>
              <a:spcAft>
                <a:spcPct val="0"/>
              </a:spcAft>
              <a:buClr>
                <a:srgbClr val="002563"/>
              </a:buClr>
              <a:buSzPct val="115000"/>
              <a:buFont typeface="Wingdings" panose="05000000000000000000" pitchFamily="2" charset="2"/>
              <a:buChar char="l"/>
              <a:defRPr sz="2200" b="1" baseline="0">
                <a:solidFill>
                  <a:srgbClr val="002563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49263" indent="-177800" algn="l" rtl="0" eaLnBrk="1" fontAlgn="base" latinLnBrk="1" hangingPunct="1">
              <a:lnSpc>
                <a:spcPct val="120000"/>
              </a:lnSpc>
              <a:spcBef>
                <a:spcPts val="587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625475" indent="-177800" algn="l" rtl="0" eaLnBrk="1" fontAlgn="base" latinLnBrk="1" hangingPunct="1">
              <a:lnSpc>
                <a:spcPct val="120000"/>
              </a:lnSpc>
              <a:spcBef>
                <a:spcPts val="587"/>
              </a:spcBef>
              <a:spcAft>
                <a:spcPct val="0"/>
              </a:spcAft>
              <a:buClr>
                <a:schemeClr val="tx1"/>
              </a:buClr>
              <a:buSzPct val="76000"/>
              <a:buFont typeface="Arial" pitchFamily="34" charset="0"/>
              <a:buChar char="•"/>
              <a:defRPr sz="16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801688" indent="-176213" algn="l" rtl="0" eaLnBrk="1" fontAlgn="base" latinLnBrk="1" hangingPunct="1">
              <a:lnSpc>
                <a:spcPct val="120000"/>
              </a:lnSpc>
              <a:spcBef>
                <a:spcPts val="469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defRPr sz="14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989013" indent="-187325" algn="l" rtl="0" eaLnBrk="1" fontAlgn="base" latinLnBrk="1" hangingPunct="1">
              <a:lnSpc>
                <a:spcPct val="120000"/>
              </a:lnSpc>
              <a:spcBef>
                <a:spcPts val="352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itchFamily="34" charset="0"/>
              <a:buChar char="•"/>
              <a:defRPr sz="1200" b="0">
                <a:solidFill>
                  <a:srgbClr val="46464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145487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1859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218230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754602" indent="-268186" algn="l" rtl="0" eaLnBrk="1" fontAlgn="base" latinLnBrk="1" hangingPunct="1">
              <a:spcBef>
                <a:spcPts val="352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atinLnBrk="0"/>
            <a:r>
              <a:rPr kumimoji="0" lang="ko-KR" altLang="en-US" kern="0" dirty="0"/>
              <a:t>대만의 </a:t>
            </a:r>
            <a:endParaRPr kumimoji="0" lang="ko-KR" altLang="en-US" sz="2000" kern="0" dirty="0"/>
          </a:p>
        </p:txBody>
      </p:sp>
      <p:sp>
        <p:nvSpPr>
          <p:cNvPr id="5" name="AutoShape 2" descr="g0v 이미지 검색결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276" name="Picture 12" descr="http://g0v.asia/img/img-1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81" y="3011591"/>
            <a:ext cx="1008112" cy="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07975" y="3801206"/>
            <a:ext cx="8424936" cy="13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latinLnBrk="0">
              <a:lnSpc>
                <a:spcPct val="160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350"/>
              <a:buFont typeface="Arial" panose="020B0604020202020204" pitchFamily="34" charset="0"/>
              <a:buChar char="•"/>
            </a:pP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거브제로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(g0v)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디지털기술을 활용하여 공공정보 시각화와 공유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시민참여형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정책해커톤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오픈국회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정치기부금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공개 등을 통해 정부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빅브라더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를 감시하는 리틀 시스터로서 활동</a:t>
            </a:r>
          </a:p>
        </p:txBody>
      </p:sp>
    </p:spTree>
    <p:extLst>
      <p:ext uri="{BB962C8B-B14F-4D97-AF65-F5344CB8AC3E}">
        <p14:creationId xmlns:p14="http://schemas.microsoft.com/office/powerpoint/2010/main" val="30884490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/>
              <a:t>기업 담합 </a:t>
            </a:r>
            <a:r>
              <a:rPr lang="en-US" altLang="ko-KR" dirty="0"/>
              <a:t>vs </a:t>
            </a:r>
            <a:r>
              <a:rPr lang="ko-KR" altLang="en-US" dirty="0"/>
              <a:t>소비자 감시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(3)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326013"/>
              </p:ext>
            </p:extLst>
          </p:nvPr>
        </p:nvGraphicFramePr>
        <p:xfrm>
          <a:off x="560512" y="1217213"/>
          <a:ext cx="8424937" cy="1275683"/>
        </p:xfrm>
        <a:graphic>
          <a:graphicData uri="http://schemas.openxmlformats.org/drawingml/2006/table">
            <a:tbl>
              <a:tblPr/>
              <a:tblGrid>
                <a:gridCol w="1266341">
                  <a:extLst>
                    <a:ext uri="{9D8B030D-6E8A-4147-A177-3AD203B41FA5}">
                      <a16:colId xmlns:a16="http://schemas.microsoft.com/office/drawing/2014/main" val="4051718581"/>
                    </a:ext>
                  </a:extLst>
                </a:gridCol>
                <a:gridCol w="3579298">
                  <a:extLst>
                    <a:ext uri="{9D8B030D-6E8A-4147-A177-3AD203B41FA5}">
                      <a16:colId xmlns:a16="http://schemas.microsoft.com/office/drawing/2014/main" val="1440015493"/>
                    </a:ext>
                  </a:extLst>
                </a:gridCol>
                <a:gridCol w="3579298">
                  <a:extLst>
                    <a:ext uri="{9D8B030D-6E8A-4147-A177-3AD203B41FA5}">
                      <a16:colId xmlns:a16="http://schemas.microsoft.com/office/drawing/2014/main" val="1458296270"/>
                    </a:ext>
                  </a:extLst>
                </a:gridCol>
              </a:tblGrid>
              <a:tr h="4590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435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기업 독점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4351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소비자 감시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01338"/>
                  </a:ext>
                </a:extLst>
              </a:tr>
              <a:tr h="8166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6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알고리즘담합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7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플랫폼 기업에 의한 가격담합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22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독점 기업에 대응하는 알고리즘 소비자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04227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412329" y="2852936"/>
            <a:ext cx="8712968" cy="374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latinLnBrk="0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50"/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 담합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OECD(2017)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알고리즘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답합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유형을 모니터링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감시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)·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병행가격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가격신호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자가학습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(AI)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구분하며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우버의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탄력요금제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알고리즘이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우버회사와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우버기사가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가격담합 소송이 진행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리투아니아 온라인 여행 플랫폼의 할인율 알고리즘이 법원으로부터 답함으로 판결 받은 사례도 있음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lvl="0" indent="-342900" algn="just" latinLnBrk="0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50"/>
              <a:buFont typeface="Arial" panose="020B0604020202020204" pitchFamily="34" charset="0"/>
              <a:buChar char="•"/>
            </a:pP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42900" indent="-342900" algn="just" latinLnBrk="0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50"/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알고리즘 소비자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개인들도 알고리즘을 이용한다면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마치 개인들이 거대 기업의 </a:t>
            </a: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구매팀과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같은 협상력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(bargaining power)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구성할 수 있다는 개념임</a:t>
            </a:r>
          </a:p>
          <a:p>
            <a:pPr marL="342900" lvl="0" indent="-342900" algn="just" latinLnBrk="0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350"/>
              <a:buFont typeface="Wingdings" panose="05000000000000000000" pitchFamily="2" charset="2"/>
              <a:buChar char="＊"/>
            </a:pPr>
            <a:endParaRPr lang="ko-KR" altLang="en-US" kern="0" dirty="0">
              <a:solidFill>
                <a:srgbClr val="000000"/>
              </a:solidFill>
              <a:latin typeface="HY중고딕" panose="02030600000101010101" pitchFamily="18" charset="-127"/>
              <a:ea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60949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/>
              <a:t>국경 없는 </a:t>
            </a:r>
            <a:r>
              <a:rPr lang="ko-KR" altLang="en-US" dirty="0" err="1"/>
              <a:t>가상국가</a:t>
            </a:r>
            <a:r>
              <a:rPr lang="ko-KR" altLang="en-US" dirty="0"/>
              <a:t> 등장 </a:t>
            </a:r>
            <a:r>
              <a:rPr lang="en-US" altLang="ko-KR" dirty="0"/>
              <a:t>: </a:t>
            </a:r>
            <a:r>
              <a:rPr lang="ko-KR" altLang="en-US" dirty="0" err="1"/>
              <a:t>비트네이션</a:t>
            </a:r>
            <a:r>
              <a:rPr lang="en-US" altLang="ko-KR" dirty="0"/>
              <a:t>(Bit Nation)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16496" y="1167272"/>
            <a:ext cx="9145016" cy="132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latinLnBrk="0">
              <a:lnSpc>
                <a:spcPct val="160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350"/>
              <a:buFont typeface="Arial" panose="020B0604020202020204" pitchFamily="34" charset="0"/>
              <a:buChar char="•"/>
            </a:pPr>
            <a:r>
              <a:rPr lang="ko-KR" altLang="en-US" kern="0" spc="-30" dirty="0">
                <a:solidFill>
                  <a:srgbClr val="000000"/>
                </a:solidFill>
                <a:latin typeface="휴먼명조"/>
                <a:ea typeface="휴먼명조"/>
              </a:rPr>
              <a:t>세계 어느 곳에 있든 이름과 이메일 주소 정도의 정보만 제공하면 누구나 </a:t>
            </a:r>
            <a:r>
              <a:rPr lang="ko-KR" altLang="en-US" kern="0" spc="-30" dirty="0" err="1">
                <a:solidFill>
                  <a:srgbClr val="000000"/>
                </a:solidFill>
                <a:latin typeface="휴먼명조"/>
                <a:ea typeface="휴먼명조"/>
              </a:rPr>
              <a:t>비트네이션의</a:t>
            </a:r>
            <a:r>
              <a:rPr lang="ko-KR" altLang="en-US" kern="0" spc="-30" dirty="0">
                <a:solidFill>
                  <a:srgbClr val="000000"/>
                </a:solidFill>
                <a:latin typeface="휴먼명조"/>
                <a:ea typeface="휴먼명조"/>
              </a:rPr>
              <a:t> </a:t>
            </a:r>
            <a:r>
              <a:rPr lang="ko-KR" altLang="en-US" b="1" kern="0" spc="-30" dirty="0">
                <a:solidFill>
                  <a:srgbClr val="000000"/>
                </a:solidFill>
                <a:latin typeface="휴먼명조"/>
                <a:ea typeface="휴먼명조"/>
              </a:rPr>
              <a:t>국민이 되어 </a:t>
            </a:r>
            <a:r>
              <a:rPr lang="ko-KR" altLang="en-US" b="1" kern="0" spc="-30" dirty="0" err="1">
                <a:solidFill>
                  <a:srgbClr val="000000"/>
                </a:solidFill>
                <a:latin typeface="휴먼명조"/>
                <a:ea typeface="휴먼명조"/>
              </a:rPr>
              <a:t>비트네이션에서</a:t>
            </a:r>
            <a:r>
              <a:rPr lang="ko-KR" altLang="en-US" b="1" kern="0" spc="-30" dirty="0">
                <a:solidFill>
                  <a:srgbClr val="000000"/>
                </a:solidFill>
                <a:latin typeface="휴먼명조"/>
                <a:ea typeface="휴먼명조"/>
              </a:rPr>
              <a:t> 제공하는 행정 서비스</a:t>
            </a:r>
            <a:r>
              <a:rPr lang="ko-KR" altLang="en-US" kern="0" spc="-30" baseline="30000" dirty="0">
                <a:solidFill>
                  <a:srgbClr val="000000"/>
                </a:solidFill>
                <a:latin typeface="휴먼명조"/>
                <a:ea typeface="휴먼명조"/>
              </a:rPr>
              <a:t>*</a:t>
            </a:r>
            <a:r>
              <a:rPr lang="ko-KR" altLang="en-US" kern="0" spc="-30" dirty="0" err="1">
                <a:solidFill>
                  <a:srgbClr val="000000"/>
                </a:solidFill>
                <a:latin typeface="휴먼명조"/>
                <a:ea typeface="휴먼명조"/>
              </a:rPr>
              <a:t>를</a:t>
            </a:r>
            <a:r>
              <a:rPr lang="ko-KR" altLang="en-US" kern="0" spc="-30" dirty="0">
                <a:solidFill>
                  <a:srgbClr val="000000"/>
                </a:solidFill>
                <a:latin typeface="휴먼명조"/>
                <a:ea typeface="휴먼명조"/>
              </a:rPr>
              <a:t> 이용</a:t>
            </a:r>
            <a:endParaRPr lang="en-US" altLang="ko-KR" kern="0" dirty="0">
              <a:solidFill>
                <a:srgbClr val="000000"/>
              </a:solidFill>
              <a:latin typeface="휴먼명조"/>
              <a:ea typeface="함초롬바탕" panose="02030604000101010101" pitchFamily="18" charset="-127"/>
            </a:endParaRPr>
          </a:p>
          <a:p>
            <a:pPr lvl="0" algn="just" latinLnBrk="0">
              <a:lnSpc>
                <a:spcPct val="160000"/>
              </a:lnSpc>
              <a:spcBef>
                <a:spcPts val="800"/>
              </a:spcBef>
              <a:spcAft>
                <a:spcPts val="400"/>
              </a:spcAft>
              <a:buClr>
                <a:srgbClr val="000000"/>
              </a:buClr>
              <a:buSzPts val="1350"/>
            </a:pPr>
            <a:r>
              <a:rPr lang="en-US" altLang="ko-KR" sz="1200" kern="0" dirty="0">
                <a:solidFill>
                  <a:srgbClr val="000000"/>
                </a:solidFill>
                <a:latin typeface="휴먼명조"/>
                <a:ea typeface="함초롬바탕" panose="02030604000101010101" pitchFamily="18" charset="-127"/>
              </a:rPr>
              <a:t>    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신분 보증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분쟁해결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결혼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이혼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유언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등기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교육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사회보험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교육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보안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,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외교</a:t>
            </a:r>
            <a:endParaRPr lang="ko-KR" altLang="en-US" sz="1200" u="none" kern="0" spc="0" dirty="0">
              <a:solidFill>
                <a:srgbClr val="000000"/>
              </a:solidFill>
              <a:effectLst/>
              <a:latin typeface="HY중고딕" panose="02030600000101010101" pitchFamily="18" charset="-127"/>
              <a:ea typeface="함초롬바탕" panose="020306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44" y="2726446"/>
            <a:ext cx="6984776" cy="392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094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/>
              <a:t>국경 없는 시민권의 등장 </a:t>
            </a:r>
            <a:r>
              <a:rPr lang="en-US" altLang="ko-KR" dirty="0"/>
              <a:t>; e-Citizenship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7" y="1490662"/>
            <a:ext cx="84296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6746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 err="1"/>
              <a:t>국경국가</a:t>
            </a:r>
            <a:r>
              <a:rPr lang="ko-KR" altLang="en-US" dirty="0"/>
              <a:t> </a:t>
            </a:r>
            <a:r>
              <a:rPr lang="en-US" altLang="ko-KR" dirty="0"/>
              <a:t>vs </a:t>
            </a:r>
            <a:r>
              <a:rPr lang="ko-KR" altLang="en-US" dirty="0"/>
              <a:t>디지털 국가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(4)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65746"/>
              </p:ext>
            </p:extLst>
          </p:nvPr>
        </p:nvGraphicFramePr>
        <p:xfrm>
          <a:off x="560512" y="1700808"/>
          <a:ext cx="8064897" cy="3664458"/>
        </p:xfrm>
        <a:graphic>
          <a:graphicData uri="http://schemas.openxmlformats.org/drawingml/2006/table">
            <a:tbl>
              <a:tblPr/>
              <a:tblGrid>
                <a:gridCol w="2260168">
                  <a:extLst>
                    <a:ext uri="{9D8B030D-6E8A-4147-A177-3AD203B41FA5}">
                      <a16:colId xmlns:a16="http://schemas.microsoft.com/office/drawing/2014/main" val="3189032759"/>
                    </a:ext>
                  </a:extLst>
                </a:gridCol>
                <a:gridCol w="2852400">
                  <a:extLst>
                    <a:ext uri="{9D8B030D-6E8A-4147-A177-3AD203B41FA5}">
                      <a16:colId xmlns:a16="http://schemas.microsoft.com/office/drawing/2014/main" val="2899777765"/>
                    </a:ext>
                  </a:extLst>
                </a:gridCol>
                <a:gridCol w="2952329">
                  <a:extLst>
                    <a:ext uri="{9D8B030D-6E8A-4147-A177-3AD203B41FA5}">
                      <a16:colId xmlns:a16="http://schemas.microsoft.com/office/drawing/2014/main" val="2906529037"/>
                    </a:ext>
                  </a:extLst>
                </a:gridCol>
              </a:tblGrid>
              <a:tr h="22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구분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국경 국가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디지털 국가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94355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영역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물리적 영토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디지털 권리와 가상공간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533419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국적획득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비자발적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출생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자발적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가입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305281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국적증명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여권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종이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시민권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암호화된 디지털 정보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348059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법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헌법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민법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형법 등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개인 간 약속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계약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955250"/>
                  </a:ext>
                </a:extLst>
              </a:tr>
              <a:tr h="2293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금융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중앙당국 발행화폐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암호화 화폐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비트코인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502278"/>
                  </a:ext>
                </a:extLst>
              </a:tr>
              <a:tr h="2288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교육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학교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집합</a:t>
                      </a:r>
                      <a:r>
                        <a:rPr lang="en-US" altLang="ko-KR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 </a:t>
                      </a: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교육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온라인 교육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3573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7250" y="29368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6862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블록체인</a:t>
            </a:r>
            <a:r>
              <a:rPr lang="ko-KR" altLang="en-US" dirty="0"/>
              <a:t> 투표 실험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 </a:t>
            </a:r>
            <a:r>
              <a:rPr lang="ko-KR" altLang="en-US" dirty="0"/>
              <a:t>의 현상 </a:t>
            </a:r>
            <a:r>
              <a:rPr lang="en-US" altLang="ko-KR" dirty="0"/>
              <a:t>(5)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89" y="1196752"/>
            <a:ext cx="5688632" cy="5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555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참여의 양보다는 질을 높이는 숙의 민주주의</a:t>
            </a:r>
            <a:endParaRPr lang="en-US" altLang="ko-KR" dirty="0"/>
          </a:p>
          <a:p>
            <a:r>
              <a:rPr lang="ko-KR" altLang="en-US" dirty="0"/>
              <a:t>숙의의 과정을 디지털로 전환하여 참여의 비용을 줄이고 투명성 증대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 </a:t>
            </a:r>
            <a:r>
              <a:rPr lang="ko-KR" altLang="en-US" dirty="0"/>
              <a:t>제안 </a:t>
            </a:r>
            <a:r>
              <a:rPr lang="en-US" altLang="ko-KR" dirty="0"/>
              <a:t>: </a:t>
            </a:r>
            <a:r>
              <a:rPr lang="ko-KR" altLang="en-US" dirty="0"/>
              <a:t>디지털 숙의 민주주의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 descr="http://www.knpnews.com/news/photo/201802/14543_8778_4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60" y="1700808"/>
            <a:ext cx="7200800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568624" y="6262122"/>
            <a:ext cx="354456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출처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신고리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호기 공론화 위원회 홈페이지</a:t>
            </a:r>
            <a:endParaRPr lang="ko-KR" altLang="en-US" kern="0" spc="0" dirty="0">
              <a:solidFill>
                <a:srgbClr val="000000"/>
              </a:solidFill>
              <a:effectLst/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18197727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참여의 양보다는 질을 높이는 숙의 민주주의</a:t>
            </a:r>
            <a:endParaRPr lang="en-US" altLang="ko-KR" dirty="0"/>
          </a:p>
          <a:p>
            <a:r>
              <a:rPr lang="ko-KR" altLang="en-US" dirty="0"/>
              <a:t>숙의의 과정을 디지털로 전환하여 참여의 비용을 줄이고 투명성 증대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 </a:t>
            </a:r>
            <a:r>
              <a:rPr lang="ko-KR" altLang="en-US" dirty="0"/>
              <a:t>제안 </a:t>
            </a:r>
            <a:r>
              <a:rPr lang="en-US" altLang="ko-KR" dirty="0"/>
              <a:t>: </a:t>
            </a:r>
            <a:r>
              <a:rPr lang="ko-KR" altLang="en-US" dirty="0"/>
              <a:t>디지털 숙의 민주주의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568624" y="6262122"/>
            <a:ext cx="354456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출처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신고리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호기 공론화 위원회 홈페이지</a:t>
            </a:r>
            <a:endParaRPr lang="ko-KR" altLang="en-US" kern="0" spc="0" dirty="0">
              <a:solidFill>
                <a:srgbClr val="000000"/>
              </a:solidFill>
              <a:effectLst/>
              <a:latin typeface="휴먼명조"/>
            </a:endParaRPr>
          </a:p>
        </p:txBody>
      </p:sp>
      <p:pic>
        <p:nvPicPr>
          <p:cNvPr id="4098" name="Picture 2" descr="http://www.knpnews.com/news/photo/201802/14543_8779_4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2" y="1916832"/>
            <a:ext cx="7128792" cy="426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252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참여의 양보다는 질을 높이는 숙의 민주주의</a:t>
            </a:r>
            <a:endParaRPr lang="en-US" altLang="ko-KR" dirty="0"/>
          </a:p>
          <a:p>
            <a:r>
              <a:rPr lang="ko-KR" altLang="en-US" dirty="0"/>
              <a:t>숙의의 과정을 디지털로 전환하여 참여의 비용을 줄이고 투명성 증대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 </a:t>
            </a:r>
            <a:r>
              <a:rPr lang="ko-KR" altLang="en-US" dirty="0"/>
              <a:t>제안 </a:t>
            </a:r>
            <a:r>
              <a:rPr lang="en-US" altLang="ko-KR" dirty="0"/>
              <a:t>: </a:t>
            </a:r>
            <a:r>
              <a:rPr lang="ko-KR" altLang="en-US" dirty="0"/>
              <a:t>디지털 숙의 민주주의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568624" y="6262122"/>
            <a:ext cx="354456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출처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신고리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호기 공론화 위원회 홈페이지</a:t>
            </a:r>
            <a:endParaRPr lang="ko-KR" altLang="en-US" kern="0" spc="0" dirty="0">
              <a:solidFill>
                <a:srgbClr val="000000"/>
              </a:solidFill>
              <a:effectLst/>
              <a:latin typeface="휴먼명조"/>
            </a:endParaRPr>
          </a:p>
        </p:txBody>
      </p:sp>
      <p:pic>
        <p:nvPicPr>
          <p:cNvPr id="3074" name="Picture 2" descr="http://www.knpnews.com/news/photo/201802/14543_8780_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67" y="1916832"/>
            <a:ext cx="7360271" cy="42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090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시작하며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/>
          <a:srcRect t="13881" b="22646"/>
          <a:stretch/>
        </p:blipFill>
        <p:spPr>
          <a:xfrm>
            <a:off x="248469" y="1268760"/>
            <a:ext cx="7440835" cy="3672408"/>
          </a:xfrm>
          <a:prstGeom prst="rect">
            <a:avLst/>
          </a:prstGeom>
        </p:spPr>
      </p:pic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1796" y="620687"/>
            <a:ext cx="9904204" cy="576065"/>
          </a:xfrm>
        </p:spPr>
        <p:txBody>
          <a:bodyPr/>
          <a:lstStyle/>
          <a:p>
            <a:r>
              <a:rPr lang="ko-KR" altLang="en-US" dirty="0"/>
              <a:t>기술과 사회의 공진화</a:t>
            </a:r>
            <a:r>
              <a:rPr lang="en-US" altLang="ko-KR" dirty="0"/>
              <a:t>(Co-evolution)</a:t>
            </a:r>
            <a:r>
              <a:rPr lang="ko-KR" altLang="en-US" dirty="0"/>
              <a:t>론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44488" y="6014241"/>
            <a:ext cx="97775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YDIYMjO110-KSCpc-EUC-H"/>
              </a:rPr>
              <a:t>* </a:t>
            </a:r>
            <a:r>
              <a:rPr lang="ko-KR" altLang="en-US" sz="1100" dirty="0">
                <a:latin typeface="YDIYMjO110-KSCpc-EUC-H"/>
              </a:rPr>
              <a:t>출처 </a:t>
            </a:r>
            <a:r>
              <a:rPr lang="en-US" altLang="ko-KR" sz="1100" dirty="0">
                <a:latin typeface="YDIYMjO110-KSCpc-EUC-H"/>
              </a:rPr>
              <a:t>: </a:t>
            </a:r>
            <a:r>
              <a:rPr lang="ko-KR" altLang="en-US" sz="1100" dirty="0">
                <a:latin typeface="YDIYMjO110-KSCpc-EUC-H"/>
              </a:rPr>
              <a:t>정지선</a:t>
            </a:r>
            <a:r>
              <a:rPr lang="en-US" altLang="ko-KR" sz="1100" dirty="0">
                <a:latin typeface="YDIYMjO110-KSCpc-EUC-H"/>
              </a:rPr>
              <a:t>,</a:t>
            </a:r>
            <a:r>
              <a:rPr lang="ko-KR" altLang="en-US" sz="1100" dirty="0">
                <a:latin typeface="YDIYMjO110-KSCpc-EUC-H"/>
              </a:rPr>
              <a:t>은혜진</a:t>
            </a:r>
            <a:r>
              <a:rPr lang="en-US" altLang="ko-KR" sz="1100" dirty="0">
                <a:latin typeface="YDIYMjO110-KSCpc-EUC-H"/>
              </a:rPr>
              <a:t>(2009), “</a:t>
            </a:r>
            <a:r>
              <a:rPr lang="ko-KR" altLang="en-US" sz="1100" dirty="0">
                <a:latin typeface="YDIYMjO110-KSCpc-EUC-H"/>
              </a:rPr>
              <a:t>트렌드로 보는 미래사회의 </a:t>
            </a:r>
            <a:r>
              <a:rPr lang="en-US" altLang="ko-KR" sz="1100" dirty="0">
                <a:latin typeface="YDIYMjO110-KSCpc-EUC-H"/>
              </a:rPr>
              <a:t>5</a:t>
            </a:r>
            <a:r>
              <a:rPr lang="ko-KR" altLang="en-US" sz="1100" dirty="0">
                <a:latin typeface="YDIYMjO110-KSCpc-EUC-H"/>
              </a:rPr>
              <a:t>대 특징과 </a:t>
            </a:r>
            <a:r>
              <a:rPr lang="ko-KR" altLang="en-US" sz="1100" dirty="0" err="1">
                <a:latin typeface="YDIYMjO110-KSCpc-EUC-H"/>
              </a:rPr>
              <a:t>준비과제</a:t>
            </a:r>
            <a:r>
              <a:rPr lang="en-US" altLang="ko-KR" sz="1100" dirty="0">
                <a:latin typeface="YDIYMjO110-KSCpc-EUC-H"/>
              </a:rPr>
              <a:t>“ </a:t>
            </a:r>
            <a:r>
              <a:rPr lang="ko-KR" altLang="en-US" sz="1100" dirty="0">
                <a:latin typeface="YDIYMjO110-KSCpc-EUC-H"/>
              </a:rPr>
              <a:t>에서 아래 논문을 재인용</a:t>
            </a:r>
            <a:endParaRPr lang="en-US" altLang="ko-KR" sz="1100" dirty="0">
              <a:latin typeface="YDIYMjO110-KSCpc-EUC-H"/>
            </a:endParaRPr>
          </a:p>
          <a:p>
            <a:r>
              <a:rPr lang="en-US" altLang="ko-KR" sz="1100" dirty="0">
                <a:latin typeface="YDIYMjO110-KSCpc-EUC-H"/>
              </a:rPr>
              <a:t> - </a:t>
            </a:r>
            <a:r>
              <a:rPr lang="nl-NL" altLang="ko-KR" sz="1100" dirty="0">
                <a:latin typeface="YDIYMjO110-KSCpc-EUC-H"/>
              </a:rPr>
              <a:t>Andrew H. Van de Ven and </a:t>
            </a:r>
            <a:r>
              <a:rPr lang="en-US" altLang="ko-KR" sz="1100" dirty="0">
                <a:latin typeface="YDIYMjO110-KSCpc-EUC-H"/>
              </a:rPr>
              <a:t>Raghu </a:t>
            </a:r>
            <a:r>
              <a:rPr lang="en-US" altLang="ko-KR" sz="1100" dirty="0" err="1">
                <a:latin typeface="YDIYMjO110-KSCpc-EUC-H"/>
              </a:rPr>
              <a:t>Garud</a:t>
            </a:r>
            <a:r>
              <a:rPr lang="en-US" altLang="ko-KR" sz="1100" dirty="0">
                <a:latin typeface="YDIYMjO110-KSCpc-EUC-H"/>
              </a:rPr>
              <a:t>, 1994, "The Coevolution of Technical and Institutional Events in the Development of an Innovation"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7793000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참여의 양보다는 질을 높이는 숙의 민주주의</a:t>
            </a:r>
            <a:endParaRPr lang="en-US" altLang="ko-KR" dirty="0"/>
          </a:p>
          <a:p>
            <a:r>
              <a:rPr lang="ko-KR" altLang="en-US" dirty="0"/>
              <a:t>숙의의 과정을 디지털로 전환하여 참여의 비용을 줄이고 투명성 증대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 </a:t>
            </a:r>
            <a:r>
              <a:rPr lang="ko-KR" altLang="en-US" dirty="0"/>
              <a:t>제안 </a:t>
            </a:r>
            <a:r>
              <a:rPr lang="en-US" altLang="ko-KR" dirty="0"/>
              <a:t>: </a:t>
            </a:r>
            <a:r>
              <a:rPr lang="ko-KR" altLang="en-US" dirty="0"/>
              <a:t>디지털 숙의 민주주의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072680" y="6220509"/>
            <a:ext cx="354456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출처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신고리 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5</a:t>
            </a:r>
            <a:r>
              <a:rPr lang="en-US" altLang="ko-KR" sz="1200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〮</a:t>
            </a:r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호기 공론화 위원회 홈페이지</a:t>
            </a:r>
            <a:endParaRPr lang="ko-KR" altLang="en-US" kern="0" spc="0" dirty="0">
              <a:solidFill>
                <a:srgbClr val="000000"/>
              </a:solidFill>
              <a:effectLst/>
              <a:latin typeface="휴먼명조"/>
            </a:endParaRPr>
          </a:p>
        </p:txBody>
      </p:sp>
      <p:pic>
        <p:nvPicPr>
          <p:cNvPr id="2050" name="Picture 2" descr="http://www.knpnews.com/news/photo/201802/14543_8781_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1867626"/>
            <a:ext cx="6192688" cy="433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4562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디지털 기술의 가치와 특성을 잘 활용하는 사회가 발전할 수 있다면</a:t>
            </a:r>
            <a:r>
              <a:rPr lang="en-US" altLang="ko-KR" dirty="0"/>
              <a:t>,</a:t>
            </a:r>
          </a:p>
          <a:p>
            <a:pPr marL="93663" indent="0">
              <a:buNone/>
            </a:pPr>
            <a:r>
              <a:rPr lang="en-US" altLang="ko-KR" dirty="0"/>
              <a:t>    </a:t>
            </a:r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이 좋은 </a:t>
            </a:r>
            <a:r>
              <a:rPr lang="ko-KR" altLang="en-US" dirty="0" err="1"/>
              <a:t>연습장이자</a:t>
            </a:r>
            <a:r>
              <a:rPr lang="ko-KR" altLang="en-US" dirty="0"/>
              <a:t> 시험대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마치며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화면 캡처">
            <a:extLst>
              <a:ext uri="{FF2B5EF4-FFF2-40B4-BE49-F238E27FC236}">
                <a16:creationId xmlns:a16="http://schemas.microsoft.com/office/drawing/2014/main" id="{E88CD951-0850-403A-A3DE-E7EC45F3C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09" y="1839599"/>
            <a:ext cx="8424936" cy="476870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004530" y="1813022"/>
            <a:ext cx="5553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800" b="1" dirty="0">
                <a:solidFill>
                  <a:srgbClr val="0381F3"/>
                </a:solidFill>
              </a:rPr>
              <a:t>과학기술</a:t>
            </a:r>
            <a:r>
              <a:rPr lang="en-US" altLang="ko-KR" sz="1800" b="1" dirty="0">
                <a:solidFill>
                  <a:srgbClr val="0381F3"/>
                </a:solidFill>
              </a:rPr>
              <a:t>-</a:t>
            </a:r>
            <a:r>
              <a:rPr lang="ko-KR" altLang="en-US" sz="1800" b="1" dirty="0">
                <a:solidFill>
                  <a:srgbClr val="0381F3"/>
                </a:solidFill>
              </a:rPr>
              <a:t>사회</a:t>
            </a:r>
            <a:r>
              <a:rPr lang="en-US" altLang="ko-KR" sz="1800" b="1" dirty="0">
                <a:solidFill>
                  <a:srgbClr val="0381F3"/>
                </a:solidFill>
              </a:rPr>
              <a:t>(</a:t>
            </a:r>
            <a:r>
              <a:rPr lang="ko-KR" altLang="en-US" sz="1800" b="1" dirty="0">
                <a:solidFill>
                  <a:srgbClr val="0381F3"/>
                </a:solidFill>
              </a:rPr>
              <a:t>문화</a:t>
            </a:r>
            <a:r>
              <a:rPr lang="en-US" altLang="ko-KR" sz="1800" b="1" dirty="0">
                <a:solidFill>
                  <a:srgbClr val="0381F3"/>
                </a:solidFill>
              </a:rPr>
              <a:t>·</a:t>
            </a:r>
            <a:r>
              <a:rPr lang="ko-KR" altLang="en-US" sz="1800" b="1" dirty="0">
                <a:solidFill>
                  <a:srgbClr val="0381F3"/>
                </a:solidFill>
              </a:rPr>
              <a:t>제도</a:t>
            </a:r>
            <a:r>
              <a:rPr lang="en-US" altLang="ko-KR" sz="1800" b="1" dirty="0">
                <a:solidFill>
                  <a:srgbClr val="0381F3"/>
                </a:solidFill>
              </a:rPr>
              <a:t>)</a:t>
            </a:r>
            <a:r>
              <a:rPr lang="ko-KR" altLang="en-US" sz="1800" b="1" dirty="0">
                <a:solidFill>
                  <a:srgbClr val="0381F3"/>
                </a:solidFill>
              </a:rPr>
              <a:t>가 </a:t>
            </a:r>
            <a:r>
              <a:rPr lang="ko-KR" altLang="en-US" sz="1800" b="1" dirty="0" err="1">
                <a:solidFill>
                  <a:srgbClr val="0381F3"/>
                </a:solidFill>
              </a:rPr>
              <a:t>공진화하는</a:t>
            </a:r>
            <a:r>
              <a:rPr lang="ko-KR" altLang="en-US" sz="1800" b="1" dirty="0">
                <a:solidFill>
                  <a:srgbClr val="0381F3"/>
                </a:solidFill>
              </a:rPr>
              <a:t> 국가가 발전</a:t>
            </a:r>
          </a:p>
        </p:txBody>
      </p:sp>
      <p:sp>
        <p:nvSpPr>
          <p:cNvPr id="7" name="타원 6"/>
          <p:cNvSpPr/>
          <p:nvPr/>
        </p:nvSpPr>
        <p:spPr bwMode="auto">
          <a:xfrm>
            <a:off x="5097016" y="5229200"/>
            <a:ext cx="1368152" cy="1224136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  <p:cxnSp>
        <p:nvCxnSpPr>
          <p:cNvPr id="9" name="직선 화살표 연결선 8"/>
          <p:cNvCxnSpPr>
            <a:stCxn id="6" idx="2"/>
            <a:endCxn id="13" idx="0"/>
          </p:cNvCxnSpPr>
          <p:nvPr/>
        </p:nvCxnSpPr>
        <p:spPr>
          <a:xfrm>
            <a:off x="5781092" y="2182354"/>
            <a:ext cx="25259" cy="289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4478904" y="5074229"/>
            <a:ext cx="26548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/>
              <a:t>{</a:t>
            </a:r>
            <a:r>
              <a:rPr lang="ko-KR" altLang="en-US" sz="1400" b="1" dirty="0"/>
              <a:t>경쟁</a:t>
            </a:r>
            <a:r>
              <a:rPr lang="en-US" altLang="ko-KR" sz="1400" b="1" dirty="0"/>
              <a:t>,</a:t>
            </a:r>
            <a:r>
              <a:rPr lang="ko-KR" altLang="en-US" sz="1400" b="1" dirty="0"/>
              <a:t>재산권</a:t>
            </a:r>
            <a:r>
              <a:rPr lang="en-US" altLang="ko-KR" sz="1400" b="1" dirty="0"/>
              <a:t>,</a:t>
            </a:r>
            <a:r>
              <a:rPr lang="ko-KR" altLang="en-US" sz="1400" b="1" dirty="0"/>
              <a:t>직업정신</a:t>
            </a:r>
            <a:r>
              <a:rPr lang="en-US" altLang="ko-KR" sz="1400" b="1" dirty="0"/>
              <a:t>}</a:t>
            </a:r>
            <a:r>
              <a:rPr lang="ko-KR" altLang="en-US" sz="1400" b="1" dirty="0"/>
              <a:t>의 차이</a:t>
            </a:r>
            <a:endParaRPr lang="en-US" altLang="ko-KR" sz="1400" b="1" dirty="0"/>
          </a:p>
        </p:txBody>
      </p:sp>
    </p:spTree>
    <p:extLst>
      <p:ext uri="{BB962C8B-B14F-4D97-AF65-F5344CB8AC3E}">
        <p14:creationId xmlns:p14="http://schemas.microsoft.com/office/powerpoint/2010/main" val="29833746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Picture 3" descr="D:\2015업무\4_양식\PPT양식및로고\Q&amp;A\Q&amp;A_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50" y="3458556"/>
            <a:ext cx="2114114" cy="11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1399" y="2548466"/>
            <a:ext cx="765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prstClr val="white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경청해 주셔서 감사합니다</a:t>
            </a:r>
            <a:r>
              <a:rPr lang="en-US" altLang="ko-KR" sz="4000" b="1" dirty="0">
                <a:gradFill>
                  <a:gsLst>
                    <a:gs pos="0">
                      <a:srgbClr val="00338E"/>
                    </a:gs>
                    <a:gs pos="50000">
                      <a:srgbClr val="4615D1"/>
                    </a:gs>
                    <a:gs pos="100000">
                      <a:srgbClr val="004070"/>
                    </a:gs>
                  </a:gsLst>
                  <a:lin ang="0" scaled="1"/>
                </a:gradFill>
                <a:effectLst>
                  <a:glow rad="101600">
                    <a:prstClr val="white"/>
                  </a:glo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.</a:t>
            </a:r>
            <a:endParaRPr lang="ko-KR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2939" y="4850110"/>
            <a:ext cx="492508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dirty="0">
                <a:solidFill>
                  <a:prstClr val="black"/>
                </a:solidFill>
                <a:latin typeface="Gill Sans MT"/>
                <a:ea typeface="맑은 고딕"/>
              </a:rPr>
              <a:t>소프트웨어정책연구소</a:t>
            </a:r>
            <a:endParaRPr kumimoji="0" lang="en-US" altLang="ko-KR" sz="1800" dirty="0">
              <a:solidFill>
                <a:prstClr val="black"/>
              </a:solidFill>
              <a:latin typeface="Gill Sans MT"/>
              <a:ea typeface="맑은 고딕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800" dirty="0">
                <a:solidFill>
                  <a:prstClr val="black"/>
                </a:solidFill>
                <a:latin typeface="Gill Sans MT"/>
                <a:ea typeface="맑은 고딕"/>
              </a:rPr>
              <a:t>유호석 책임연구원</a:t>
            </a:r>
            <a:endParaRPr kumimoji="0" lang="en-US" altLang="ko-KR" sz="1800" dirty="0">
              <a:solidFill>
                <a:prstClr val="black"/>
              </a:solidFill>
              <a:latin typeface="Gill Sans MT"/>
              <a:ea typeface="맑은 고딕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800" dirty="0">
                <a:solidFill>
                  <a:prstClr val="black"/>
                </a:solidFill>
                <a:latin typeface="Gill Sans MT"/>
                <a:ea typeface="맑은 고딕"/>
                <a:hlinkClick r:id="rId3"/>
              </a:rPr>
              <a:t>hsy@spri.kr</a:t>
            </a:r>
            <a:endParaRPr kumimoji="0" lang="en-US" altLang="ko-KR" sz="1800" dirty="0">
              <a:solidFill>
                <a:prstClr val="black"/>
              </a:solidFill>
              <a:latin typeface="Gill Sans MT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90913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이등변 삼각형 53"/>
          <p:cNvSpPr/>
          <p:nvPr/>
        </p:nvSpPr>
        <p:spPr>
          <a:xfrm rot="5400000">
            <a:off x="2831510" y="3522760"/>
            <a:ext cx="2545202" cy="35962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아래로 구부러진 화살표 34"/>
          <p:cNvSpPr/>
          <p:nvPr/>
        </p:nvSpPr>
        <p:spPr>
          <a:xfrm flipV="1">
            <a:off x="6392494" y="4233033"/>
            <a:ext cx="2908300" cy="1043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7" name="아래로 구부러진 화살표 16"/>
          <p:cNvSpPr/>
          <p:nvPr/>
        </p:nvSpPr>
        <p:spPr>
          <a:xfrm>
            <a:off x="6392494" y="2032914"/>
            <a:ext cx="2908300" cy="9296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25878" y="3351971"/>
            <a:ext cx="2305048" cy="830263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인간중심의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 </a:t>
            </a:r>
            <a:br>
              <a:rPr lang="en-US" altLang="ko-KR" sz="3200" dirty="0"/>
            </a:br>
            <a:r>
              <a:rPr lang="en-US" altLang="ko-KR" sz="1400" dirty="0"/>
              <a:t>- Human-Centered Society -</a:t>
            </a:r>
            <a:endParaRPr lang="ko-KR" altLang="en-US" sz="1400" dirty="0"/>
          </a:p>
        </p:txBody>
      </p:sp>
      <p:sp>
        <p:nvSpPr>
          <p:cNvPr id="4" name="직사각형 3"/>
          <p:cNvSpPr/>
          <p:nvPr/>
        </p:nvSpPr>
        <p:spPr>
          <a:xfrm>
            <a:off x="177801" y="3272554"/>
            <a:ext cx="2343075" cy="86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디지털화의 양면성</a:t>
            </a:r>
            <a:endParaRPr lang="en-US" altLang="ko-KR" sz="18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200" b="1" dirty="0"/>
              <a:t>(</a:t>
            </a:r>
            <a:r>
              <a:rPr lang="ko-KR" altLang="en-US" sz="1200" b="1" dirty="0"/>
              <a:t>플랫폼과 노드</a:t>
            </a:r>
            <a:r>
              <a:rPr lang="en-US" altLang="ko-KR" sz="1200" b="1" dirty="0"/>
              <a:t>)</a:t>
            </a:r>
            <a:endParaRPr lang="ko-KR" altLang="en-US" sz="1200" b="1" dirty="0"/>
          </a:p>
        </p:txBody>
      </p:sp>
      <p:sp>
        <p:nvSpPr>
          <p:cNvPr id="5" name="직사각형 4"/>
          <p:cNvSpPr/>
          <p:nvPr/>
        </p:nvSpPr>
        <p:spPr>
          <a:xfrm>
            <a:off x="1487016" y="4403673"/>
            <a:ext cx="2410016" cy="57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i="1" dirty="0">
                <a:solidFill>
                  <a:schemeClr val="tx1"/>
                </a:solidFill>
              </a:rPr>
              <a:t>분산성</a:t>
            </a:r>
            <a:r>
              <a:rPr lang="en-US" altLang="ko-KR" sz="1800" b="1" i="1" dirty="0">
                <a:solidFill>
                  <a:schemeClr val="tx1"/>
                </a:solidFill>
              </a:rPr>
              <a:t>(Decentralized)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(</a:t>
            </a:r>
            <a:r>
              <a:rPr lang="ko-KR" altLang="en-US" sz="1500" dirty="0">
                <a:solidFill>
                  <a:schemeClr val="tx1"/>
                </a:solidFill>
              </a:rPr>
              <a:t>거래비용 감소</a:t>
            </a:r>
            <a:r>
              <a:rPr lang="en-US" altLang="ko-KR" sz="1500" dirty="0">
                <a:solidFill>
                  <a:schemeClr val="tx1"/>
                </a:solidFill>
              </a:rPr>
              <a:t>)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59020" y="2429969"/>
            <a:ext cx="2338012" cy="57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i="1" dirty="0">
                <a:solidFill>
                  <a:schemeClr val="tx1"/>
                </a:solidFill>
              </a:rPr>
              <a:t>집중성</a:t>
            </a:r>
            <a:r>
              <a:rPr lang="en-US" altLang="ko-KR" sz="1800" b="1" i="1" dirty="0">
                <a:solidFill>
                  <a:schemeClr val="tx1"/>
                </a:solidFill>
              </a:rPr>
              <a:t>(Centralized)</a:t>
            </a:r>
          </a:p>
          <a:p>
            <a:pPr algn="ctr"/>
            <a:r>
              <a:rPr lang="en-US" altLang="ko-KR" sz="1500" dirty="0">
                <a:solidFill>
                  <a:schemeClr val="tx1"/>
                </a:solidFill>
              </a:rPr>
              <a:t>(</a:t>
            </a:r>
            <a:r>
              <a:rPr lang="ko-KR" altLang="en-US" sz="1500" dirty="0">
                <a:solidFill>
                  <a:schemeClr val="tx1"/>
                </a:solidFill>
              </a:rPr>
              <a:t>플랫폼 독점</a:t>
            </a:r>
            <a:r>
              <a:rPr lang="en-US" altLang="ko-KR" sz="1500" dirty="0">
                <a:solidFill>
                  <a:schemeClr val="tx1"/>
                </a:solidFill>
              </a:rPr>
              <a:t>)</a:t>
            </a:r>
            <a:endParaRPr lang="ko-KR" altLang="en-US" sz="1500" dirty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78360" y="2195306"/>
            <a:ext cx="2757440" cy="285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새로운 정치사회 트렌드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278360" y="2497177"/>
            <a:ext cx="2757440" cy="1163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</a:rPr>
              <a:t>유튜브</a:t>
            </a:r>
            <a:r>
              <a:rPr lang="en-US" altLang="ko-KR" sz="1400" dirty="0">
                <a:solidFill>
                  <a:schemeClr val="tx1"/>
                </a:solidFill>
                <a:latin typeface="+mj-ea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+mj-ea"/>
              </a:rPr>
              <a:t>정치 확산</a:t>
            </a:r>
            <a:endParaRPr lang="en-US" altLang="ko-KR" sz="1400" dirty="0">
              <a:solidFill>
                <a:schemeClr val="tx1"/>
              </a:solidFill>
              <a:latin typeface="+mj-ea"/>
            </a:endParaRPr>
          </a:p>
          <a:p>
            <a:pPr marL="177800" indent="-1778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디지털과 가짜뉴스 확산</a:t>
            </a:r>
            <a:endParaRPr lang="en-US" altLang="ko-KR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디지털 정치참여 확대</a:t>
            </a:r>
            <a:endParaRPr lang="en-US" altLang="ko-KR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빅데이터와 선거</a:t>
            </a:r>
            <a:endParaRPr lang="en-US" altLang="ko-KR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604836" y="254000"/>
            <a:ext cx="6196014" cy="1000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세계화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4.0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대응하는 디지털 사회의 현상</a:t>
            </a:r>
            <a:endParaRPr lang="ko-KR" altLang="en-US" sz="1800" i="1" u="sng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22379" y="3018771"/>
            <a:ext cx="2870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미래 사회에 대한 </a:t>
            </a:r>
            <a:r>
              <a:rPr lang="en-US" altLang="ko-KR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WEF</a:t>
            </a:r>
            <a:r>
              <a:rPr lang="ko-KR" altLang="en-US" sz="12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대안적 비전</a:t>
            </a:r>
          </a:p>
        </p:txBody>
      </p:sp>
      <p:cxnSp>
        <p:nvCxnSpPr>
          <p:cNvPr id="20" name="직선 화살표 연결선 19"/>
          <p:cNvCxnSpPr>
            <a:stCxn id="6" idx="1"/>
            <a:endCxn id="4" idx="0"/>
          </p:cNvCxnSpPr>
          <p:nvPr/>
        </p:nvCxnSpPr>
        <p:spPr>
          <a:xfrm flipH="1">
            <a:off x="1349338" y="2715720"/>
            <a:ext cx="209682" cy="556835"/>
          </a:xfrm>
          <a:prstGeom prst="straightConnector1">
            <a:avLst/>
          </a:prstGeom>
          <a:ln w="41275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4278360" y="3684804"/>
            <a:ext cx="2757440" cy="285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새로운 경제적 트렌드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278360" y="3986675"/>
            <a:ext cx="2757440" cy="1163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>
              <a:buFont typeface="+mj-lt"/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산업의 해체와 과업형 기업</a:t>
            </a:r>
            <a:endParaRPr lang="en-US" altLang="ko-KR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>
              <a:buFont typeface="+mj-lt"/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가치의 재구성</a:t>
            </a:r>
            <a:endParaRPr lang="en-US" altLang="ko-KR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177800" indent="-177800">
              <a:buFont typeface="+mj-lt"/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디지털 소호</a:t>
            </a:r>
            <a:r>
              <a:rPr lang="en-US" altLang="ko-KR" sz="1400" dirty="0">
                <a:solidFill>
                  <a:schemeClr val="tx1"/>
                </a:solidFill>
                <a:latin typeface="+mj-ea"/>
                <a:ea typeface="+mj-ea"/>
              </a:rPr>
              <a:t>(SoHo)</a:t>
            </a:r>
          </a:p>
          <a:p>
            <a:pPr marL="177800" indent="-177800">
              <a:buFont typeface="+mj-lt"/>
              <a:buAutoNum type="arabicPeriod"/>
            </a:pPr>
            <a:r>
              <a:rPr lang="ko-KR" altLang="en-US" sz="1400" dirty="0">
                <a:solidFill>
                  <a:schemeClr val="tx1"/>
                </a:solidFill>
                <a:latin typeface="+mj-ea"/>
                <a:ea typeface="+mj-ea"/>
              </a:rPr>
              <a:t>슈퍼 인플루언서</a:t>
            </a:r>
            <a:endParaRPr lang="en-US" altLang="ko-KR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43" name="직선 화살표 연결선 42"/>
          <p:cNvCxnSpPr>
            <a:stCxn id="5" idx="1"/>
            <a:endCxn id="4" idx="2"/>
          </p:cNvCxnSpPr>
          <p:nvPr/>
        </p:nvCxnSpPr>
        <p:spPr>
          <a:xfrm flipH="1" flipV="1">
            <a:off x="1349338" y="4132587"/>
            <a:ext cx="137678" cy="556837"/>
          </a:xfrm>
          <a:prstGeom prst="straightConnector1">
            <a:avLst/>
          </a:prstGeom>
          <a:ln w="41275"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4F0CFE8A-DFB9-D843-8349-9F660CE6ED13}"/>
              </a:ext>
            </a:extLst>
          </p:cNvPr>
          <p:cNvSpPr/>
          <p:nvPr/>
        </p:nvSpPr>
        <p:spPr bwMode="auto">
          <a:xfrm>
            <a:off x="4082197" y="1988882"/>
            <a:ext cx="3056790" cy="1610112"/>
          </a:xfrm>
          <a:prstGeom prst="roundRect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57449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796" y="620688"/>
            <a:ext cx="9904204" cy="692218"/>
          </a:xfrm>
        </p:spPr>
        <p:txBody>
          <a:bodyPr/>
          <a:lstStyle/>
          <a:p>
            <a:r>
              <a:rPr lang="ko-KR" altLang="en-US" dirty="0"/>
              <a:t>아테네를 </a:t>
            </a:r>
            <a:r>
              <a:rPr lang="ko-KR" altLang="en-US"/>
              <a:t>거쳐 정당정치 </a:t>
            </a:r>
            <a:r>
              <a:rPr lang="ko-KR" altLang="en-US" dirty="0"/>
              <a:t>까지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민주주의의 현재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76329"/>
              </p:ext>
            </p:extLst>
          </p:nvPr>
        </p:nvGraphicFramePr>
        <p:xfrm>
          <a:off x="488505" y="1723119"/>
          <a:ext cx="6624736" cy="4093471"/>
        </p:xfrm>
        <a:graphic>
          <a:graphicData uri="http://schemas.openxmlformats.org/drawingml/2006/table">
            <a:tbl>
              <a:tblPr/>
              <a:tblGrid>
                <a:gridCol w="729751">
                  <a:extLst>
                    <a:ext uri="{9D8B030D-6E8A-4147-A177-3AD203B41FA5}">
                      <a16:colId xmlns:a16="http://schemas.microsoft.com/office/drawing/2014/main" val="3932426284"/>
                    </a:ext>
                  </a:extLst>
                </a:gridCol>
                <a:gridCol w="1964995">
                  <a:extLst>
                    <a:ext uri="{9D8B030D-6E8A-4147-A177-3AD203B41FA5}">
                      <a16:colId xmlns:a16="http://schemas.microsoft.com/office/drawing/2014/main" val="2357068295"/>
                    </a:ext>
                  </a:extLst>
                </a:gridCol>
                <a:gridCol w="1964995">
                  <a:extLst>
                    <a:ext uri="{9D8B030D-6E8A-4147-A177-3AD203B41FA5}">
                      <a16:colId xmlns:a16="http://schemas.microsoft.com/office/drawing/2014/main" val="1216717588"/>
                    </a:ext>
                  </a:extLst>
                </a:gridCol>
                <a:gridCol w="1964995">
                  <a:extLst>
                    <a:ext uri="{9D8B030D-6E8A-4147-A177-3AD203B41FA5}">
                      <a16:colId xmlns:a16="http://schemas.microsoft.com/office/drawing/2014/main" val="3399413466"/>
                    </a:ext>
                  </a:extLst>
                </a:gridCol>
              </a:tblGrid>
              <a:tr h="5119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</a:t>
                      </a: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1.0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민주주의 </a:t>
                      </a:r>
                      <a:r>
                        <a:rPr lang="en-US" altLang="ko-KR" sz="1600" b="1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2.0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민주주의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3.0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93796"/>
                  </a:ext>
                </a:extLst>
              </a:tr>
              <a:tr h="852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고전적 직접 민주주의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 공화주의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대의 민주주의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869216"/>
                  </a:ext>
                </a:extLst>
              </a:tr>
              <a:tr h="852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지역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고대 그리스 아테네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근대 유럽 도시국가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현대 영국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미국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02540"/>
                  </a:ext>
                </a:extLst>
              </a:tr>
              <a:tr h="852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주도자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남자시민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여성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노예 제외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소수의 엘리트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과두정치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정당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보수 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vs. 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진보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08090"/>
                  </a:ext>
                </a:extLst>
              </a:tr>
              <a:tr h="5119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비전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공공선의 추구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왕정 타파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인민주권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677711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수단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광장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의회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투표 시스템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광역 투표 시스템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351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779923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1796" y="620687"/>
            <a:ext cx="9904204" cy="936105"/>
          </a:xfrm>
        </p:spPr>
        <p:txBody>
          <a:bodyPr/>
          <a:lstStyle/>
          <a:p>
            <a:pPr lvl="0" latinLnBrk="0"/>
            <a:r>
              <a:rPr lang="ko-KR" altLang="en-US" dirty="0"/>
              <a:t>디지털 수단에 힘입어 포스트 대의제</a:t>
            </a:r>
            <a:r>
              <a:rPr lang="en-US" altLang="ko-KR" dirty="0"/>
              <a:t>(post-representative system)</a:t>
            </a:r>
            <a:r>
              <a:rPr lang="ko-KR" altLang="en-US" dirty="0"/>
              <a:t>인</a:t>
            </a:r>
            <a:r>
              <a:rPr lang="en-US" altLang="ko-KR" dirty="0"/>
              <a:t> </a:t>
            </a:r>
            <a:r>
              <a:rPr lang="ko-KR" altLang="en-US" dirty="0" err="1"/>
              <a:t>복합지배</a:t>
            </a:r>
            <a:r>
              <a:rPr lang="ko-KR" altLang="en-US" dirty="0"/>
              <a:t> 민주주의</a:t>
            </a:r>
            <a:r>
              <a:rPr lang="en-US" altLang="ko-KR" dirty="0"/>
              <a:t>*</a:t>
            </a:r>
            <a:r>
              <a:rPr lang="ko-KR" altLang="en-US" dirty="0"/>
              <a:t>로 발전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민주주의의 미래</a:t>
            </a: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765172"/>
              </p:ext>
            </p:extLst>
          </p:nvPr>
        </p:nvGraphicFramePr>
        <p:xfrm>
          <a:off x="488505" y="1723119"/>
          <a:ext cx="6624736" cy="4093471"/>
        </p:xfrm>
        <a:graphic>
          <a:graphicData uri="http://schemas.openxmlformats.org/drawingml/2006/table">
            <a:tbl>
              <a:tblPr/>
              <a:tblGrid>
                <a:gridCol w="864095">
                  <a:extLst>
                    <a:ext uri="{9D8B030D-6E8A-4147-A177-3AD203B41FA5}">
                      <a16:colId xmlns:a16="http://schemas.microsoft.com/office/drawing/2014/main" val="3932426284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35706829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216717588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3399413466"/>
                    </a:ext>
                  </a:extLst>
                </a:gridCol>
              </a:tblGrid>
              <a:tr h="5119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구분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민주주의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1.0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민주주의 </a:t>
                      </a:r>
                      <a:r>
                        <a:rPr lang="en-US" altLang="ko-KR" sz="1600" b="1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2.0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민주주의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3.0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293796"/>
                  </a:ext>
                </a:extLst>
              </a:tr>
              <a:tr h="852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개요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고전적 직접 민주주의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 공화주의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대의 민주주의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869216"/>
                  </a:ext>
                </a:extLst>
              </a:tr>
              <a:tr h="852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지역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고대 그리스 아테네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근대 유럽 도시국가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현대 영국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미국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02540"/>
                  </a:ext>
                </a:extLst>
              </a:tr>
              <a:tr h="8527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주도자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남자시민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여성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노예 제외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소수의 엘리트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과두정치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정당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보수 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vs. 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진보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08090"/>
                  </a:ext>
                </a:extLst>
              </a:tr>
              <a:tr h="5119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비전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공공선의 추구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왕정 타파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인민주권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677711"/>
                  </a:ext>
                </a:extLst>
              </a:tr>
              <a:tr h="5114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수단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광장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민회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의회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투표 시스템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광역 투표 시스템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351172"/>
                  </a:ext>
                </a:extLst>
              </a:tr>
            </a:tbl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65065"/>
              </p:ext>
            </p:extLst>
          </p:nvPr>
        </p:nvGraphicFramePr>
        <p:xfrm>
          <a:off x="7977336" y="1748585"/>
          <a:ext cx="1584176" cy="4093526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390644394"/>
                    </a:ext>
                  </a:extLst>
                </a:gridCol>
              </a:tblGrid>
              <a:tr h="4332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민주주의 </a:t>
                      </a:r>
                      <a:r>
                        <a:rPr lang="en-US" altLang="ko-KR" sz="1600" b="1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4.0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716192"/>
                  </a:ext>
                </a:extLst>
              </a:tr>
              <a:tr h="88715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복합지배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민주주의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189705"/>
                  </a:ext>
                </a:extLst>
              </a:tr>
              <a:tr h="8183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-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856998"/>
                  </a:ext>
                </a:extLst>
              </a:tr>
              <a:tr h="82042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정당과 시민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(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시민단체 포함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690900"/>
                  </a:ext>
                </a:extLst>
              </a:tr>
              <a:tr h="5806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수평적</a:t>
                      </a:r>
                      <a:r>
                        <a:rPr lang="en-US" altLang="ko-KR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</a:t>
                      </a:r>
                      <a:r>
                        <a:rPr lang="ko-KR" alt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다중적 지배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8751343"/>
                  </a:ext>
                </a:extLst>
              </a:tr>
              <a:tr h="5421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3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SNS, </a:t>
                      </a:r>
                      <a:r>
                        <a:rPr lang="ko-KR" altLang="en-US" sz="1600" kern="0" spc="-3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블록체인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2131401"/>
                  </a:ext>
                </a:extLst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277487" y="3640485"/>
            <a:ext cx="537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dirty="0"/>
              <a:t>+</a:t>
            </a:r>
            <a:endParaRPr lang="ko-KR" altLang="en-US" sz="4400" dirty="0"/>
          </a:p>
        </p:txBody>
      </p:sp>
      <p:sp>
        <p:nvSpPr>
          <p:cNvPr id="8" name="직사각형 7"/>
          <p:cNvSpPr/>
          <p:nvPr/>
        </p:nvSpPr>
        <p:spPr>
          <a:xfrm>
            <a:off x="398326" y="6093296"/>
            <a:ext cx="70904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sz="1200" dirty="0" err="1"/>
              <a:t>임혁백</a:t>
            </a:r>
            <a:r>
              <a:rPr lang="en-US" altLang="ko-KR" sz="1200" dirty="0"/>
              <a:t>·</a:t>
            </a:r>
            <a:r>
              <a:rPr lang="ko-KR" altLang="en-US" sz="1200" dirty="0"/>
              <a:t>송경재</a:t>
            </a:r>
            <a:r>
              <a:rPr lang="en-US" altLang="ko-KR" sz="1200" dirty="0"/>
              <a:t>·</a:t>
            </a:r>
            <a:r>
              <a:rPr lang="ko-KR" altLang="en-US" sz="1200" dirty="0"/>
              <a:t>장우영</a:t>
            </a:r>
            <a:r>
              <a:rPr lang="en-US" altLang="ko-KR" sz="1200" dirty="0"/>
              <a:t>. 2017. “</a:t>
            </a:r>
            <a:r>
              <a:rPr lang="ko-KR" altLang="en-US" sz="1200" dirty="0"/>
              <a:t>빅데이터 </a:t>
            </a:r>
            <a:r>
              <a:rPr lang="en-US" altLang="ko-KR" sz="1200" dirty="0"/>
              <a:t>T</a:t>
            </a:r>
            <a:r>
              <a:rPr lang="ko-KR" altLang="en-US" sz="1200" dirty="0"/>
              <a:t>기반 </a:t>
            </a:r>
            <a:r>
              <a:rPr lang="ko-KR" altLang="en-US" sz="1200" dirty="0" err="1"/>
              <a:t>헤레라키</a:t>
            </a:r>
            <a:r>
              <a:rPr lang="ko-KR" altLang="en-US" sz="1200" dirty="0"/>
              <a:t> 민주주의 </a:t>
            </a:r>
            <a:r>
              <a:rPr lang="ko-KR" altLang="en-US" sz="1200" dirty="0" err="1"/>
              <a:t>메가트렌드</a:t>
            </a:r>
            <a:r>
              <a:rPr lang="en-US" altLang="ko-KR" sz="1200" dirty="0"/>
              <a:t>.” </a:t>
            </a:r>
            <a:r>
              <a:rPr lang="ko-KR" altLang="en-US" sz="1200" dirty="0"/>
              <a:t>한국정보화진흥원</a:t>
            </a:r>
          </a:p>
        </p:txBody>
      </p:sp>
    </p:spTree>
    <p:extLst>
      <p:ext uri="{BB962C8B-B14F-4D97-AF65-F5344CB8AC3E}">
        <p14:creationId xmlns:p14="http://schemas.microsoft.com/office/powerpoint/2010/main" val="31213025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0"/>
            <a:r>
              <a:rPr lang="ko-KR" altLang="en-US" dirty="0" err="1"/>
              <a:t>복합지배</a:t>
            </a:r>
            <a:r>
              <a:rPr lang="en-US" altLang="ko-KR" dirty="0"/>
              <a:t>(</a:t>
            </a:r>
            <a:r>
              <a:rPr lang="en-US" altLang="ko-KR" dirty="0" err="1"/>
              <a:t>Heter+achy</a:t>
            </a:r>
            <a:r>
              <a:rPr lang="en-US" altLang="ko-KR" dirty="0"/>
              <a:t>)</a:t>
            </a:r>
          </a:p>
          <a:p>
            <a:pPr lvl="1" latinLnBrk="0"/>
            <a:r>
              <a:rPr lang="en-US" altLang="ko-KR" dirty="0"/>
              <a:t>(</a:t>
            </a:r>
            <a:r>
              <a:rPr lang="ko-KR" altLang="en-US" dirty="0" err="1"/>
              <a:t>헤테라키</a:t>
            </a:r>
            <a:r>
              <a:rPr lang="ko-KR" altLang="en-US" dirty="0"/>
              <a:t> 민주주의</a:t>
            </a:r>
            <a:r>
              <a:rPr lang="en-US" altLang="ko-KR" dirty="0"/>
              <a:t>)</a:t>
            </a:r>
            <a:r>
              <a:rPr lang="ko-KR" altLang="en-US" dirty="0"/>
              <a:t> 자발적</a:t>
            </a:r>
            <a:r>
              <a:rPr lang="en-US" altLang="ko-KR" dirty="0"/>
              <a:t>·</a:t>
            </a:r>
            <a:r>
              <a:rPr lang="ko-KR" altLang="en-US" dirty="0"/>
              <a:t>개방적 참여와 책임성을 지닌 시민들의 역량을 강조하는 국가</a:t>
            </a:r>
            <a:r>
              <a:rPr lang="en-US" altLang="ko-KR" dirty="0"/>
              <a:t>-</a:t>
            </a:r>
            <a:r>
              <a:rPr lang="ko-KR" altLang="en-US" dirty="0"/>
              <a:t>시민</a:t>
            </a:r>
            <a:r>
              <a:rPr lang="en-US" altLang="ko-KR" dirty="0"/>
              <a:t>-</a:t>
            </a:r>
            <a:r>
              <a:rPr lang="ko-KR" altLang="en-US" dirty="0"/>
              <a:t>시장의 </a:t>
            </a:r>
            <a:r>
              <a:rPr lang="ko-KR" altLang="en-US" dirty="0" err="1"/>
              <a:t>공치형</a:t>
            </a:r>
            <a:r>
              <a:rPr lang="en-US" altLang="ko-KR" dirty="0"/>
              <a:t>(</a:t>
            </a:r>
            <a:r>
              <a:rPr lang="ko-KR" altLang="en-US" dirty="0"/>
              <a:t>共治型</a:t>
            </a:r>
            <a:r>
              <a:rPr lang="en-US" altLang="ko-KR" dirty="0"/>
              <a:t>) </a:t>
            </a:r>
            <a:r>
              <a:rPr lang="ko-KR" altLang="en-US" dirty="0"/>
              <a:t>민주주의 모델</a:t>
            </a:r>
            <a:endParaRPr lang="en-US" altLang="ko-KR" dirty="0"/>
          </a:p>
          <a:p>
            <a:pPr lvl="1" latinLnBrk="0"/>
            <a:r>
              <a:rPr lang="en-US" altLang="ko-KR" dirty="0"/>
              <a:t>(</a:t>
            </a:r>
            <a:r>
              <a:rPr lang="ko-KR" altLang="en-US" dirty="0"/>
              <a:t>포스트 대의제</a:t>
            </a:r>
            <a:r>
              <a:rPr lang="en-US" altLang="ko-KR" dirty="0"/>
              <a:t>) </a:t>
            </a:r>
            <a:r>
              <a:rPr lang="ko-KR" altLang="en-US" dirty="0"/>
              <a:t>정치와 정책과정에 시민의 참여를 보장하고</a:t>
            </a:r>
            <a:r>
              <a:rPr lang="en-US" altLang="ko-KR" dirty="0"/>
              <a:t>, </a:t>
            </a:r>
            <a:r>
              <a:rPr lang="ko-KR" altLang="en-US" dirty="0"/>
              <a:t>다양성이 보장되는 민주적 </a:t>
            </a:r>
            <a:r>
              <a:rPr lang="ko-KR" altLang="en-US" dirty="0" err="1"/>
              <a:t>공론장을</a:t>
            </a:r>
            <a:r>
              <a:rPr lang="ko-KR" altLang="en-US" dirty="0"/>
              <a:t> 전제로</a:t>
            </a:r>
            <a:r>
              <a:rPr lang="en-US" altLang="ko-KR" dirty="0"/>
              <a:t>, </a:t>
            </a:r>
            <a:r>
              <a:rPr lang="ko-KR" altLang="en-US" dirty="0"/>
              <a:t>시민에</a:t>
            </a:r>
            <a:r>
              <a:rPr lang="en-US" altLang="ko-KR" dirty="0"/>
              <a:t> </a:t>
            </a:r>
            <a:r>
              <a:rPr lang="ko-KR" altLang="en-US" dirty="0"/>
              <a:t>의한 통제와 결과에 대하여 시민과 </a:t>
            </a:r>
            <a:r>
              <a:rPr lang="ko-KR" altLang="en-US" dirty="0" err="1"/>
              <a:t>대의기구가</a:t>
            </a:r>
            <a:r>
              <a:rPr lang="ko-KR" altLang="en-US" dirty="0"/>
              <a:t> 책임을 담당</a:t>
            </a:r>
          </a:p>
          <a:p>
            <a:pPr lvl="1" latinLnBrk="0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04" y="2852936"/>
            <a:ext cx="903676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39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0"/>
            <a:r>
              <a:rPr lang="ko-KR" altLang="en-US" dirty="0"/>
              <a:t>액상 민주주의</a:t>
            </a:r>
            <a:endParaRPr lang="en-US" altLang="ko-KR" dirty="0"/>
          </a:p>
          <a:p>
            <a:pPr lvl="1" latinLnBrk="0"/>
            <a:r>
              <a:rPr lang="ko-KR" altLang="en-US" sz="2000" dirty="0" err="1"/>
              <a:t>블록체인과</a:t>
            </a:r>
            <a:r>
              <a:rPr lang="ko-KR" altLang="en-US" sz="2000" dirty="0"/>
              <a:t> 인공지능 등 최근 등장한 디지털 기술을 활용한 민주주의 플랫폼을 바탕으로 </a:t>
            </a:r>
            <a:r>
              <a:rPr lang="en-US" altLang="ko-KR" sz="2000" dirty="0"/>
              <a:t>4</a:t>
            </a:r>
            <a:r>
              <a:rPr lang="ko-KR" altLang="en-US" sz="2000" dirty="0"/>
              <a:t>년 주기가 아닌 수시로 정치과정에 참여하고 자신의 권한을 이슈에 따라 위임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2473474"/>
            <a:ext cx="890018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116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/>
              <a:t>디지털 직접 민주주의 </a:t>
            </a:r>
            <a:r>
              <a:rPr lang="en-US" altLang="ko-KR" dirty="0"/>
              <a:t>: </a:t>
            </a:r>
            <a:r>
              <a:rPr lang="ko-KR" altLang="en-US" dirty="0"/>
              <a:t>디지털 참여와 피드백에 기반한 신개념 정치운동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128124"/>
              </p:ext>
            </p:extLst>
          </p:nvPr>
        </p:nvGraphicFramePr>
        <p:xfrm>
          <a:off x="453397" y="1168387"/>
          <a:ext cx="9001001" cy="5376226"/>
        </p:xfrm>
        <a:graphic>
          <a:graphicData uri="http://schemas.openxmlformats.org/drawingml/2006/table">
            <a:tbl>
              <a:tblPr/>
              <a:tblGrid>
                <a:gridCol w="576064">
                  <a:extLst>
                    <a:ext uri="{9D8B030D-6E8A-4147-A177-3AD203B41FA5}">
                      <a16:colId xmlns:a16="http://schemas.microsoft.com/office/drawing/2014/main" val="1291371717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527542565"/>
                    </a:ext>
                  </a:extLst>
                </a:gridCol>
                <a:gridCol w="6984777">
                  <a:extLst>
                    <a:ext uri="{9D8B030D-6E8A-4147-A177-3AD203B41FA5}">
                      <a16:colId xmlns:a16="http://schemas.microsoft.com/office/drawing/2014/main" val="1618507425"/>
                    </a:ext>
                  </a:extLst>
                </a:gridCol>
              </a:tblGrid>
              <a:tr h="226953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구분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내용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780354"/>
                  </a:ext>
                </a:extLst>
              </a:tr>
              <a:tr h="427337">
                <a:tc row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직접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투표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체인지닷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오아르지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지난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일 기준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억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6700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만명이 넘는 세계인이 참여해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만개 가까운 청원을 국가와 의회에 제기하는 성과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605102"/>
                  </a:ext>
                </a:extLst>
              </a:tr>
              <a:tr h="6416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유나이티드 보트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샌프란시스코에서 액상 민주주의 운동의 일환으로 개발된 시스템인 ‘유나이티드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보트’는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상ㆍ하원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의원들의 법안 투표 결과와 해당 법안에 대한 지역구 유권자들의 의사를 비교해 점수화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56734"/>
                  </a:ext>
                </a:extLst>
              </a:tr>
              <a:tr h="6732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남미의 데모크라시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OS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남미의 데모크라시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OS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는 시민들의 정치 참여를 돕는 오픈소스 프로그램으로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스페인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튀니지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아르헨티나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멕시코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인도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페루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콜롬비아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프랑스의 개혁정책 토론과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UN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의 기후변화 정책결정에 활용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054576"/>
                  </a:ext>
                </a:extLst>
              </a:tr>
              <a:tr h="673265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디지털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정당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독일 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해적당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네트워크 정당의 조직화에 사용되는 웹소프트웨어인 ‘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리퀴드피드백’은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참여인원이 많아지더라도 효율적인 토론이 가능하여 독일 해적당의 의사소통 활용되며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국내에서는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정의당에서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시범도입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807147"/>
                  </a:ext>
                </a:extLst>
              </a:tr>
              <a:tr h="6416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스웨덴 해적당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파일공유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웹싸이트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설립자가 인터넷 사용자들과 설립하여 인터넷에서 정보 교환이 자유롭고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웹사용자의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익명성이 위협받지 않도록 저작권법 개정과 사생활을 보호하자는 것을 당론으로 삼음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427723"/>
                  </a:ext>
                </a:extLst>
              </a:tr>
              <a:tr h="51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이탈리아 오성운동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코미디언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베페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그릴로의 블로그에서 시작된 정치운동이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2009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 인터넷을 통한 창당으로 이어지고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, 18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년에는 단일 정당 득표율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32.22%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를 기록하며 이탈리아 최대 정당으로 도약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985955"/>
                  </a:ext>
                </a:extLst>
              </a:tr>
              <a:tr h="4026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스페인 포메도스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젊은 정치학자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파블로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이글레시아스가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유투브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시사 토크쇼로 시작한 정당으로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40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만 당원 모두 직접 참여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18039"/>
                  </a:ext>
                </a:extLst>
              </a:tr>
              <a:tr h="4026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바르셀로나 엔 코뮤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바르셀로나 제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1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당으로서 아고라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보팅이라는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온라인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시민투표에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5000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명 이상이 참여하여 온라인으로 합의하고 의사결정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93537"/>
                  </a:ext>
                </a:extLst>
              </a:tr>
              <a:tr h="5115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호주 플럭스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호주의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소수정당인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플럭스의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지도부이자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보안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스타트업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소속인 창업자 들이 </a:t>
                      </a:r>
                      <a:r>
                        <a:rPr lang="ko-KR" altLang="en-US" sz="1200" kern="0" spc="0" dirty="0" err="1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블록체인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 기반 모바일시스템을 만들고 정치이슈마다 투표를 하며 오프라인 집회 보다는 </a:t>
                      </a:r>
                      <a:r>
                        <a:rPr lang="en-US" altLang="ko-KR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SNS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한양중고딕"/>
                          <a:ea typeface="한양중고딕"/>
                        </a:rPr>
                        <a:t>로 주로 소통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휴먼명조"/>
                      </a:endParaRPr>
                    </a:p>
                  </a:txBody>
                  <a:tcPr marL="40929" marR="40929" marT="11316" marB="1131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9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8238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675" y="561500"/>
            <a:ext cx="9904204" cy="648073"/>
          </a:xfrm>
        </p:spPr>
        <p:txBody>
          <a:bodyPr/>
          <a:lstStyle/>
          <a:p>
            <a:pPr lvl="0" latinLnBrk="0"/>
            <a:r>
              <a:rPr lang="ko-KR" altLang="en-US" dirty="0"/>
              <a:t>디지털 직접 민주주의 </a:t>
            </a:r>
            <a:r>
              <a:rPr lang="en-US" altLang="ko-KR" dirty="0"/>
              <a:t>: </a:t>
            </a:r>
            <a:r>
              <a:rPr lang="ko-KR" altLang="en-US" dirty="0"/>
              <a:t>디지털 참여와 피드백에 기반한 신개념 정치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민주주의 </a:t>
            </a:r>
            <a:r>
              <a:rPr lang="en-US" altLang="ko-KR" dirty="0"/>
              <a:t>4.0</a:t>
            </a:r>
            <a:r>
              <a:rPr lang="ko-KR" altLang="en-US" dirty="0"/>
              <a:t>의 현상 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3" name="_x11540808" descr="EMB0002a2dc32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209573"/>
            <a:ext cx="9001000" cy="495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13532" y="6157111"/>
            <a:ext cx="3054041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lnSpc>
                <a:spcPct val="160000"/>
              </a:lnSpc>
              <a:spcBef>
                <a:spcPts val="500"/>
              </a:spcBef>
              <a:spcAft>
                <a:spcPts val="200"/>
              </a:spcAft>
            </a:pPr>
            <a:r>
              <a:rPr lang="en-US" altLang="ko-KR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* </a:t>
            </a:r>
            <a:r>
              <a:rPr lang="ko-KR" altLang="en-US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출처 </a:t>
            </a:r>
            <a:r>
              <a:rPr lang="en-US" altLang="ko-KR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: </a:t>
            </a:r>
            <a:r>
              <a:rPr lang="ko-KR" altLang="en-US" kern="0" dirty="0" err="1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한겨례</a:t>
            </a:r>
            <a:r>
              <a:rPr lang="ko-KR" altLang="en-US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kern="0" dirty="0">
                <a:solidFill>
                  <a:srgbClr val="000000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(2016.11.14.)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68282689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PRi_테마1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11_원본">
      <a:majorFont>
        <a:latin typeface="맑은 고딕"/>
        <a:ea typeface="맑은 고딕"/>
        <a:cs typeface=""/>
      </a:majorFont>
      <a:minorFont>
        <a:latin typeface="Gill Sans MT"/>
        <a:ea typeface="맑은 고딕"/>
        <a:cs typeface="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98781E"/>
            </a:gs>
            <a:gs pos="50000">
              <a:srgbClr val="F2EFE4"/>
            </a:gs>
            <a:gs pos="100000">
              <a:srgbClr val="98781E"/>
            </a:gs>
          </a:gsLst>
          <a:lin ang="0" scaled="1"/>
        </a:gradFill>
        <a:ln w="9525">
          <a:noFill/>
          <a:round/>
          <a:headEnd/>
          <a:tailEnd/>
        </a:ln>
      </a:spPr>
      <a:bodyPr wrap="none" anchor="ctr"/>
      <a:lstStyle>
        <a:defPPr>
          <a:defRPr sz="1800"/>
        </a:defPPr>
      </a:lstStyle>
    </a:spDef>
  </a:objectDefaults>
  <a:extraClrSchemeLst>
    <a:extraClrScheme>
      <a:clrScheme name="11_원본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9FB8C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90A6BA"/>
        </a:accent6>
        <a:hlink>
          <a:srgbClr val="B292CA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93335</TotalTime>
  <Words>1143</Words>
  <Application>Microsoft Office PowerPoint</Application>
  <PresentationFormat>A4 용지(210x297mm)</PresentationFormat>
  <Paragraphs>196</Paragraphs>
  <Slides>22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SPRi_테마1</vt:lpstr>
      <vt:lpstr>민주주의 4.0과 디지털 전환</vt:lpstr>
      <vt:lpstr>시작하며</vt:lpstr>
      <vt:lpstr>인간중심의 사회  - Human-Centered Society -</vt:lpstr>
      <vt:lpstr>민주주의의 현재</vt:lpstr>
      <vt:lpstr>민주주의의 미래</vt:lpstr>
      <vt:lpstr>민주주의 4.0</vt:lpstr>
      <vt:lpstr>민주주의 4.0</vt:lpstr>
      <vt:lpstr>민주주의 4.0의 현상 (1)</vt:lpstr>
      <vt:lpstr>민주주의 4.0의 현상 (1)</vt:lpstr>
      <vt:lpstr>민주주의 4.0의 현상 (2)</vt:lpstr>
      <vt:lpstr>민주주의 4.0의 현상 (2)</vt:lpstr>
      <vt:lpstr>민주주의 4.0의 현상 (3)</vt:lpstr>
      <vt:lpstr>민주주의 4.0의 현상 (4)</vt:lpstr>
      <vt:lpstr>민주주의 4.0의 현상 (4)</vt:lpstr>
      <vt:lpstr>민주주의 4.0의 현상 (4)</vt:lpstr>
      <vt:lpstr>민주주의 4.0 의 현상 (5)</vt:lpstr>
      <vt:lpstr>민주주의 4.0 제안 : 디지털 숙의 민주주의</vt:lpstr>
      <vt:lpstr>민주주의 4.0 제안 : 디지털 숙의 민주주의</vt:lpstr>
      <vt:lpstr>민주주의 4.0 제안 : 디지털 숙의 민주주의</vt:lpstr>
      <vt:lpstr>민주주의 4.0 제안 : 디지털 숙의 민주주의</vt:lpstr>
      <vt:lpstr>마치며</vt:lpstr>
      <vt:lpstr>PowerPoint 프레젠테이션</vt:lpstr>
    </vt:vector>
  </TitlesOfParts>
  <Company>FINAL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모바일동향</dc:title>
  <dc:creator>김진형</dc:creator>
  <cp:lastModifiedBy>Yoo HS</cp:lastModifiedBy>
  <cp:revision>5524</cp:revision>
  <cp:lastPrinted>2019-03-25T01:03:25Z</cp:lastPrinted>
  <dcterms:created xsi:type="dcterms:W3CDTF">2009-09-27T16:31:14Z</dcterms:created>
  <dcterms:modified xsi:type="dcterms:W3CDTF">2019-10-10T01:30:23Z</dcterms:modified>
</cp:coreProperties>
</file>