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81" r:id="rId1"/>
  </p:sldMasterIdLst>
  <p:notesMasterIdLst>
    <p:notesMasterId r:id="rId26"/>
  </p:notesMasterIdLst>
  <p:handoutMasterIdLst>
    <p:handoutMasterId r:id="rId27"/>
  </p:handoutMasterIdLst>
  <p:sldIdLst>
    <p:sldId id="258" r:id="rId2"/>
    <p:sldId id="652" r:id="rId3"/>
    <p:sldId id="654" r:id="rId4"/>
    <p:sldId id="615" r:id="rId5"/>
    <p:sldId id="643" r:id="rId6"/>
    <p:sldId id="646" r:id="rId7"/>
    <p:sldId id="655" r:id="rId8"/>
    <p:sldId id="647" r:id="rId9"/>
    <p:sldId id="648" r:id="rId10"/>
    <p:sldId id="656" r:id="rId11"/>
    <p:sldId id="651" r:id="rId12"/>
    <p:sldId id="589" r:id="rId13"/>
    <p:sldId id="649" r:id="rId14"/>
    <p:sldId id="650" r:id="rId15"/>
    <p:sldId id="657" r:id="rId16"/>
    <p:sldId id="590" r:id="rId17"/>
    <p:sldId id="658" r:id="rId18"/>
    <p:sldId id="592" r:id="rId19"/>
    <p:sldId id="593" r:id="rId20"/>
    <p:sldId id="653" r:id="rId21"/>
    <p:sldId id="659" r:id="rId22"/>
    <p:sldId id="628" r:id="rId23"/>
    <p:sldId id="629" r:id="rId24"/>
    <p:sldId id="641" r:id="rId25"/>
  </p:sldIdLst>
  <p:sldSz cx="9906000" cy="6858000" type="A4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81F3"/>
    <a:srgbClr val="0257A5"/>
    <a:srgbClr val="36A57F"/>
    <a:srgbClr val="A0CBB7"/>
    <a:srgbClr val="EB7226"/>
    <a:srgbClr val="F6B484"/>
    <a:srgbClr val="C47500"/>
    <a:srgbClr val="FF9900"/>
    <a:srgbClr val="FFFFCC"/>
    <a:srgbClr val="EEF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5535" autoAdjust="0"/>
  </p:normalViewPr>
  <p:slideViewPr>
    <p:cSldViewPr snapToObjects="1">
      <p:cViewPr varScale="1">
        <p:scale>
          <a:sx n="78" d="100"/>
          <a:sy n="78" d="100"/>
        </p:scale>
        <p:origin x="948" y="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3996" y="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PRI\Downloads\&#54617;&#47141;&#48324;_&#51076;&#44552;_&#48143;_&#44540;&#47196;&#49884;&#44036;_2019092511024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_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dirty="0"/>
              <a:t>한국 학력별 근로자 월 총 임금</a:t>
            </a:r>
            <a:r>
              <a:rPr lang="en-US" altLang="ko-KR" baseline="0" dirty="0"/>
              <a:t>(</a:t>
            </a:r>
            <a:r>
              <a:rPr lang="ko-KR" altLang="en-US" baseline="0" dirty="0"/>
              <a:t>천원</a:t>
            </a:r>
            <a:r>
              <a:rPr lang="en-US" altLang="ko-KR" baseline="0" dirty="0"/>
              <a:t>) </a:t>
            </a:r>
            <a:r>
              <a:rPr lang="ko-KR" altLang="en-US" baseline="0" dirty="0"/>
              <a:t>변화추이</a:t>
            </a:r>
            <a:endParaRPr lang="ko-KR" altLang="en-US" dirty="0"/>
          </a:p>
        </c:rich>
      </c:tx>
      <c:layout>
        <c:manualLayout>
          <c:xMode val="edge"/>
          <c:yMode val="edge"/>
          <c:x val="0.1132609348797641"/>
          <c:y val="1.64064404967792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[학력별_임금_및_근로시간_20190925110240.xlsx]데이터!$B$2</c:f>
              <c:strCache>
                <c:ptCount val="1"/>
                <c:pt idx="0">
                  <c:v>전체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[학력별_임금_및_근로시간_20190925110240.xlsx]데이터!$C$1:$O$1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[학력별_임금_및_근로시간_20190925110240.xlsx]데이터!$C$2:$O$2</c:f>
              <c:numCache>
                <c:formatCode>#,##0</c:formatCode>
                <c:ptCount val="13"/>
                <c:pt idx="0">
                  <c:v>2069</c:v>
                </c:pt>
                <c:pt idx="1">
                  <c:v>2178</c:v>
                </c:pt>
                <c:pt idx="2">
                  <c:v>2279</c:v>
                </c:pt>
                <c:pt idx="3">
                  <c:v>2277</c:v>
                </c:pt>
                <c:pt idx="4">
                  <c:v>2326</c:v>
                </c:pt>
                <c:pt idx="5">
                  <c:v>2428</c:v>
                </c:pt>
                <c:pt idx="6">
                  <c:v>2527</c:v>
                </c:pt>
                <c:pt idx="7">
                  <c:v>2617</c:v>
                </c:pt>
                <c:pt idx="8">
                  <c:v>2700</c:v>
                </c:pt>
                <c:pt idx="9">
                  <c:v>2740</c:v>
                </c:pt>
                <c:pt idx="10">
                  <c:v>2833</c:v>
                </c:pt>
                <c:pt idx="11">
                  <c:v>2896</c:v>
                </c:pt>
                <c:pt idx="12">
                  <c:v>3028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62-43D5-B038-C4707D90653D}"/>
            </c:ext>
          </c:extLst>
        </c:ser>
        <c:ser>
          <c:idx val="1"/>
          <c:order val="1"/>
          <c:tx>
            <c:strRef>
              <c:f>[학력별_임금_및_근로시간_20190925110240.xlsx]데이터!$B$3</c:f>
              <c:strCache>
                <c:ptCount val="1"/>
                <c:pt idx="0">
                  <c:v>중졸이하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[학력별_임금_및_근로시간_20190925110240.xlsx]데이터!$C$1:$O$1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[학력별_임금_및_근로시간_20190925110240.xlsx]데이터!$C$3:$O$3</c:f>
              <c:numCache>
                <c:formatCode>#,##0</c:formatCode>
                <c:ptCount val="13"/>
                <c:pt idx="0">
                  <c:v>1540</c:v>
                </c:pt>
                <c:pt idx="1">
                  <c:v>1461</c:v>
                </c:pt>
                <c:pt idx="2">
                  <c:v>1516</c:v>
                </c:pt>
                <c:pt idx="3">
                  <c:v>1493</c:v>
                </c:pt>
                <c:pt idx="4">
                  <c:v>1508</c:v>
                </c:pt>
                <c:pt idx="5">
                  <c:v>1582</c:v>
                </c:pt>
                <c:pt idx="6">
                  <c:v>1594</c:v>
                </c:pt>
                <c:pt idx="7">
                  <c:v>1664</c:v>
                </c:pt>
                <c:pt idx="8">
                  <c:v>1526</c:v>
                </c:pt>
                <c:pt idx="9">
                  <c:v>1551</c:v>
                </c:pt>
                <c:pt idx="10">
                  <c:v>1640</c:v>
                </c:pt>
                <c:pt idx="11">
                  <c:v>1742</c:v>
                </c:pt>
                <c:pt idx="12">
                  <c:v>1837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62-43D5-B038-C4707D90653D}"/>
            </c:ext>
          </c:extLst>
        </c:ser>
        <c:ser>
          <c:idx val="2"/>
          <c:order val="2"/>
          <c:tx>
            <c:strRef>
              <c:f>[학력별_임금_및_근로시간_20190925110240.xlsx]데이터!$B$4</c:f>
              <c:strCache>
                <c:ptCount val="1"/>
                <c:pt idx="0">
                  <c:v>고졸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[학력별_임금_및_근로시간_20190925110240.xlsx]데이터!$C$1:$O$1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[학력별_임금_및_근로시간_20190925110240.xlsx]데이터!$C$4:$O$4</c:f>
              <c:numCache>
                <c:formatCode>#,##0</c:formatCode>
                <c:ptCount val="13"/>
                <c:pt idx="0">
                  <c:v>1750</c:v>
                </c:pt>
                <c:pt idx="1">
                  <c:v>1804</c:v>
                </c:pt>
                <c:pt idx="2">
                  <c:v>1874</c:v>
                </c:pt>
                <c:pt idx="3">
                  <c:v>1866</c:v>
                </c:pt>
                <c:pt idx="4">
                  <c:v>1883</c:v>
                </c:pt>
                <c:pt idx="5">
                  <c:v>1979</c:v>
                </c:pt>
                <c:pt idx="6">
                  <c:v>2049</c:v>
                </c:pt>
                <c:pt idx="7">
                  <c:v>2136</c:v>
                </c:pt>
                <c:pt idx="8">
                  <c:v>2149</c:v>
                </c:pt>
                <c:pt idx="9">
                  <c:v>2124</c:v>
                </c:pt>
                <c:pt idx="10">
                  <c:v>2195</c:v>
                </c:pt>
                <c:pt idx="11">
                  <c:v>2281</c:v>
                </c:pt>
                <c:pt idx="12">
                  <c:v>2384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62-43D5-B038-C4707D90653D}"/>
            </c:ext>
          </c:extLst>
        </c:ser>
        <c:ser>
          <c:idx val="3"/>
          <c:order val="3"/>
          <c:tx>
            <c:strRef>
              <c:f>[학력별_임금_및_근로시간_20190925110240.xlsx]데이터!$B$5</c:f>
              <c:strCache>
                <c:ptCount val="1"/>
                <c:pt idx="0">
                  <c:v>초대졸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[학력별_임금_및_근로시간_20190925110240.xlsx]데이터!$C$1:$O$1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[학력별_임금_및_근로시간_20190925110240.xlsx]데이터!$C$5:$O$5</c:f>
              <c:numCache>
                <c:formatCode>#,##0</c:formatCode>
                <c:ptCount val="13"/>
                <c:pt idx="0">
                  <c:v>1861</c:v>
                </c:pt>
                <c:pt idx="1">
                  <c:v>1976</c:v>
                </c:pt>
                <c:pt idx="2">
                  <c:v>2129</c:v>
                </c:pt>
                <c:pt idx="3">
                  <c:v>2118</c:v>
                </c:pt>
                <c:pt idx="4">
                  <c:v>2142</c:v>
                </c:pt>
                <c:pt idx="5">
                  <c:v>2308</c:v>
                </c:pt>
                <c:pt idx="6">
                  <c:v>2382</c:v>
                </c:pt>
                <c:pt idx="7">
                  <c:v>2471</c:v>
                </c:pt>
                <c:pt idx="8">
                  <c:v>2661</c:v>
                </c:pt>
                <c:pt idx="9">
                  <c:v>2630</c:v>
                </c:pt>
                <c:pt idx="10">
                  <c:v>2727</c:v>
                </c:pt>
                <c:pt idx="11">
                  <c:v>2758</c:v>
                </c:pt>
                <c:pt idx="12">
                  <c:v>2913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B62-43D5-B038-C4707D90653D}"/>
            </c:ext>
          </c:extLst>
        </c:ser>
        <c:ser>
          <c:idx val="4"/>
          <c:order val="4"/>
          <c:tx>
            <c:strRef>
              <c:f>[학력별_임금_및_근로시간_20190925110240.xlsx]데이터!$B$6</c:f>
              <c:strCache>
                <c:ptCount val="1"/>
                <c:pt idx="0">
                  <c:v>대졸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[학력별_임금_및_근로시간_20190925110240.xlsx]데이터!$C$1:$O$1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[학력별_임금_및_근로시간_20190925110240.xlsx]데이터!$C$6:$O$6</c:f>
              <c:numCache>
                <c:formatCode>#,##0</c:formatCode>
                <c:ptCount val="13"/>
                <c:pt idx="0">
                  <c:v>2719</c:v>
                </c:pt>
                <c:pt idx="1">
                  <c:v>2901</c:v>
                </c:pt>
                <c:pt idx="2">
                  <c:v>3026</c:v>
                </c:pt>
                <c:pt idx="3">
                  <c:v>2970</c:v>
                </c:pt>
                <c:pt idx="4">
                  <c:v>3022</c:v>
                </c:pt>
                <c:pt idx="5">
                  <c:v>3178</c:v>
                </c:pt>
                <c:pt idx="6">
                  <c:v>3276</c:v>
                </c:pt>
                <c:pt idx="7">
                  <c:v>3337</c:v>
                </c:pt>
                <c:pt idx="8">
                  <c:v>3456</c:v>
                </c:pt>
                <c:pt idx="9">
                  <c:v>3499</c:v>
                </c:pt>
                <c:pt idx="10">
                  <c:v>3618</c:v>
                </c:pt>
                <c:pt idx="11">
                  <c:v>3627</c:v>
                </c:pt>
                <c:pt idx="12">
                  <c:v>3748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B62-43D5-B038-C4707D90653D}"/>
            </c:ext>
          </c:extLst>
        </c:ser>
        <c:ser>
          <c:idx val="5"/>
          <c:order val="5"/>
          <c:tx>
            <c:strRef>
              <c:f>[학력별_임금_및_근로시간_20190925110240.xlsx]데이터!$B$7</c:f>
              <c:strCache>
                <c:ptCount val="1"/>
                <c:pt idx="0">
                  <c:v>대학원졸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[학력별_임금_및_근로시간_20190925110240.xlsx]데이터!$C$1:$O$1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[학력별_임금_및_근로시간_20190925110240.xlsx]데이터!$C$7:$O$7</c:f>
              <c:numCache>
                <c:formatCode>#,##0</c:formatCode>
                <c:ptCount val="13"/>
                <c:pt idx="0">
                  <c:v>3901</c:v>
                </c:pt>
                <c:pt idx="1">
                  <c:v>4108</c:v>
                </c:pt>
                <c:pt idx="2">
                  <c:v>4226</c:v>
                </c:pt>
                <c:pt idx="3">
                  <c:v>4153</c:v>
                </c:pt>
                <c:pt idx="4">
                  <c:v>4196</c:v>
                </c:pt>
                <c:pt idx="5">
                  <c:v>4167</c:v>
                </c:pt>
                <c:pt idx="6">
                  <c:v>4394</c:v>
                </c:pt>
                <c:pt idx="7">
                  <c:v>4700</c:v>
                </c:pt>
                <c:pt idx="8">
                  <c:v>4669</c:v>
                </c:pt>
                <c:pt idx="9">
                  <c:v>5185</c:v>
                </c:pt>
                <c:pt idx="10">
                  <c:v>5126</c:v>
                </c:pt>
                <c:pt idx="11">
                  <c:v>5216</c:v>
                </c:pt>
                <c:pt idx="12">
                  <c:v>5335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B62-43D5-B038-C4707D906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1150111"/>
        <c:axId val="1871153439"/>
      </c:lineChart>
      <c:catAx>
        <c:axId val="187115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871153439"/>
        <c:crosses val="autoZero"/>
        <c:auto val="1"/>
        <c:lblAlgn val="ctr"/>
        <c:lblOffset val="100"/>
        <c:noMultiLvlLbl val="0"/>
      </c:catAx>
      <c:valAx>
        <c:axId val="1871153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871150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16091467255756E-2"/>
          <c:y val="0.22156435382678275"/>
          <c:w val="0.91366595649005911"/>
          <c:h val="0.77843564617321725"/>
        </c:manualLayout>
      </c:layout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chemeClr val="bg1"/>
              </a:solidFill>
              <a:ln w="34925">
                <a:solidFill>
                  <a:schemeClr val="accent1"/>
                </a:solidFill>
              </a:ln>
              <a:effectLst/>
            </c:spPr>
          </c:marker>
          <c:val>
            <c:numRef>
              <c:f>'Burden of Government Regulation'!$F$2:$L$2</c:f>
              <c:numCache>
                <c:formatCode>General</c:formatCode>
                <c:ptCount val="7"/>
                <c:pt idx="0">
                  <c:v>114</c:v>
                </c:pt>
                <c:pt idx="1">
                  <c:v>95</c:v>
                </c:pt>
                <c:pt idx="2">
                  <c:v>96</c:v>
                </c:pt>
                <c:pt idx="3">
                  <c:v>97</c:v>
                </c:pt>
                <c:pt idx="4">
                  <c:v>105</c:v>
                </c:pt>
                <c:pt idx="5">
                  <c:v>95</c:v>
                </c:pt>
                <c:pt idx="6">
                  <c:v>79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8B8-4386-8C22-144A7FA9F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7880720"/>
        <c:axId val="797883216"/>
      </c:lineChart>
      <c:catAx>
        <c:axId val="797880720"/>
        <c:scaling>
          <c:orientation val="minMax"/>
        </c:scaling>
        <c:delete val="1"/>
        <c:axPos val="t"/>
        <c:majorTickMark val="none"/>
        <c:minorTickMark val="none"/>
        <c:tickLblPos val="nextTo"/>
        <c:crossAx val="797883216"/>
        <c:crosses val="autoZero"/>
        <c:auto val="1"/>
        <c:lblAlgn val="ctr"/>
        <c:lblOffset val="100"/>
        <c:noMultiLvlLbl val="0"/>
      </c:catAx>
      <c:valAx>
        <c:axId val="797883216"/>
        <c:scaling>
          <c:orientation val="maxMin"/>
          <c:min val="75"/>
        </c:scaling>
        <c:delete val="1"/>
        <c:axPos val="l"/>
        <c:numFmt formatCode="General" sourceLinked="1"/>
        <c:majorTickMark val="none"/>
        <c:minorTickMark val="none"/>
        <c:tickLblPos val="nextTo"/>
        <c:crossAx val="79788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prstDash val="sysDash"/>
      <a:round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7581024834936E-2"/>
          <c:y val="0.255501032063224"/>
          <c:w val="0.93084837950330124"/>
          <c:h val="0.66419864357404834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chemeClr val="bg1"/>
              </a:solidFill>
              <a:ln w="31750">
                <a:solidFill>
                  <a:schemeClr val="accent1"/>
                </a:solidFill>
              </a:ln>
              <a:effectLst/>
            </c:spPr>
          </c:marker>
          <c:val>
            <c:numRef>
              <c:f>Sheet1!$A$2:$G$2</c:f>
              <c:numCache>
                <c:formatCode>General</c:formatCode>
                <c:ptCount val="7"/>
                <c:pt idx="0">
                  <c:v>70</c:v>
                </c:pt>
                <c:pt idx="1">
                  <c:v>77</c:v>
                </c:pt>
                <c:pt idx="2">
                  <c:v>81</c:v>
                </c:pt>
                <c:pt idx="3">
                  <c:v>93</c:v>
                </c:pt>
                <c:pt idx="4">
                  <c:v>105</c:v>
                </c:pt>
                <c:pt idx="5">
                  <c:v>104</c:v>
                </c:pt>
                <c:pt idx="6">
                  <c:v>87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B45-457A-A0BB-1EAFF1CB48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9756640"/>
        <c:axId val="719757472"/>
      </c:lineChart>
      <c:catAx>
        <c:axId val="719756640"/>
        <c:scaling>
          <c:orientation val="minMax"/>
        </c:scaling>
        <c:delete val="1"/>
        <c:axPos val="t"/>
        <c:majorTickMark val="none"/>
        <c:minorTickMark val="none"/>
        <c:tickLblPos val="nextTo"/>
        <c:crossAx val="719757472"/>
        <c:crosses val="autoZero"/>
        <c:auto val="1"/>
        <c:lblAlgn val="ctr"/>
        <c:lblOffset val="100"/>
        <c:noMultiLvlLbl val="0"/>
      </c:catAx>
      <c:valAx>
        <c:axId val="719757472"/>
        <c:scaling>
          <c:orientation val="maxMin"/>
          <c:min val="70"/>
        </c:scaling>
        <c:delete val="1"/>
        <c:axPos val="l"/>
        <c:numFmt formatCode="General" sourceLinked="1"/>
        <c:majorTickMark val="none"/>
        <c:minorTickMark val="none"/>
        <c:tickLblPos val="nextTo"/>
        <c:crossAx val="719756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bg1">
          <a:lumMod val="85000"/>
        </a:schemeClr>
      </a:solidFill>
      <a:prstDash val="sysDash"/>
      <a:round/>
    </a:ln>
    <a:effectLst/>
  </c:spPr>
  <c:txPr>
    <a:bodyPr/>
    <a:lstStyle/>
    <a:p>
      <a:pPr>
        <a:defRPr/>
      </a:pPr>
      <a:endParaRPr lang="ko-K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0" y="13"/>
            <a:ext cx="2945659" cy="496334"/>
          </a:xfrm>
          <a:prstGeom prst="rect">
            <a:avLst/>
          </a:prstGeom>
        </p:spPr>
        <p:txBody>
          <a:bodyPr vert="horz" lIns="95460" tIns="47732" rIns="95460" bIns="47732" rtlCol="0"/>
          <a:lstStyle>
            <a:lvl1pPr algn="l">
              <a:defRPr sz="1300"/>
            </a:lvl1pPr>
          </a:lstStyle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63" y="13"/>
            <a:ext cx="2945659" cy="496334"/>
          </a:xfrm>
          <a:prstGeom prst="rect">
            <a:avLst/>
          </a:prstGeom>
        </p:spPr>
        <p:txBody>
          <a:bodyPr vert="horz" lIns="95460" tIns="47732" rIns="95460" bIns="47732" rtlCol="0"/>
          <a:lstStyle>
            <a:lvl1pPr algn="r">
              <a:defRPr sz="1300"/>
            </a:lvl1pPr>
          </a:lstStyle>
          <a:p>
            <a:fld id="{605EA40D-8A8C-41AE-97D6-99801F06E453}" type="datetimeFigureOut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2019-10-09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0" y="9428591"/>
            <a:ext cx="2945659" cy="496334"/>
          </a:xfrm>
          <a:prstGeom prst="rect">
            <a:avLst/>
          </a:prstGeom>
        </p:spPr>
        <p:txBody>
          <a:bodyPr vert="horz" lIns="95460" tIns="47732" rIns="95460" bIns="47732" rtlCol="0" anchor="b"/>
          <a:lstStyle>
            <a:lvl1pPr algn="l">
              <a:defRPr sz="1300"/>
            </a:lvl1pPr>
          </a:lstStyle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63" y="9428591"/>
            <a:ext cx="2945659" cy="496334"/>
          </a:xfrm>
          <a:prstGeom prst="rect">
            <a:avLst/>
          </a:prstGeom>
        </p:spPr>
        <p:txBody>
          <a:bodyPr vert="horz" lIns="95460" tIns="47732" rIns="95460" bIns="47732" rtlCol="0" anchor="b"/>
          <a:lstStyle>
            <a:lvl1pPr algn="r">
              <a:defRPr sz="1300"/>
            </a:lvl1pPr>
          </a:lstStyle>
          <a:p>
            <a:fld id="{5A433049-BB43-4E83-81B8-C9E31F9887E2}" type="slidenum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‹#›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6395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0" y="13"/>
            <a:ext cx="2945659" cy="49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0" tIns="47732" rIns="95460" bIns="4773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63" y="13"/>
            <a:ext cx="2945659" cy="49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0" tIns="47732" rIns="95460" bIns="4773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9BE63B27-62BC-4F24-8030-0CE5432CB37F}" type="datetimeFigureOut">
              <a:rPr lang="ko-KR" altLang="en-US" smtClean="0"/>
              <a:pPr>
                <a:defRPr/>
              </a:pPr>
              <a:t>2019-10-09</a:t>
            </a:fld>
            <a:endParaRPr lang="en-US" altLang="ko-KR" dirty="0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6125"/>
            <a:ext cx="537210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9" y="4715166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0" tIns="47732" rIns="95460" bIns="477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dirty="0"/>
              <a:t>마스터 텍스트 스타일을 편집합니다</a:t>
            </a:r>
          </a:p>
          <a:p>
            <a:pPr lvl="1"/>
            <a:r>
              <a:rPr lang="ko-KR" altLang="en-US" noProof="0" dirty="0"/>
              <a:t>둘째 수준</a:t>
            </a:r>
          </a:p>
          <a:p>
            <a:pPr lvl="2"/>
            <a:r>
              <a:rPr lang="ko-KR" altLang="en-US" noProof="0" dirty="0"/>
              <a:t>셋째 수준</a:t>
            </a:r>
          </a:p>
          <a:p>
            <a:pPr lvl="3"/>
            <a:r>
              <a:rPr lang="ko-KR" altLang="en-US" noProof="0" dirty="0"/>
              <a:t>넷째 수준</a:t>
            </a:r>
          </a:p>
          <a:p>
            <a:pPr lvl="4"/>
            <a:r>
              <a:rPr lang="ko-KR" altLang="en-US" noProof="0" dirty="0"/>
              <a:t>다섯째 수준</a:t>
            </a:r>
          </a:p>
        </p:txBody>
      </p:sp>
      <p:sp>
        <p:nvSpPr>
          <p:cNvPr id="394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0" y="9428591"/>
            <a:ext cx="2945659" cy="49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0" tIns="47732" rIns="95460" bIns="4773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94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63" y="9428591"/>
            <a:ext cx="2945659" cy="49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0" tIns="47732" rIns="95460" bIns="4773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ADED3B85-11B7-4E62-A6B5-F309D126AD60}" type="slidenum">
              <a:rPr lang="ko-KR" altLang="en-US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83638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ED3B85-11B7-4E62-A6B5-F309D126AD60}" type="slidenum">
              <a:rPr lang="ko-KR" altLang="en-US" smtClean="0"/>
              <a:pPr>
                <a:defRPr/>
              </a:pPr>
              <a:t>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8893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t="4691" b="2929"/>
          <a:stretch/>
        </p:blipFill>
        <p:spPr bwMode="auto">
          <a:xfrm>
            <a:off x="0" y="0"/>
            <a:ext cx="833737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제목 5"/>
          <p:cNvSpPr>
            <a:spLocks noGrp="1"/>
          </p:cNvSpPr>
          <p:nvPr>
            <p:ph type="title"/>
          </p:nvPr>
        </p:nvSpPr>
        <p:spPr>
          <a:xfrm>
            <a:off x="0" y="1350730"/>
            <a:ext cx="9906000" cy="1862246"/>
          </a:xfrm>
          <a:prstGeom prst="rect">
            <a:avLst/>
          </a:prstGeom>
          <a:gradFill>
            <a:gsLst>
              <a:gs pos="0">
                <a:srgbClr val="002563">
                  <a:alpha val="75000"/>
                </a:srgbClr>
              </a:gs>
              <a:gs pos="33000">
                <a:srgbClr val="002563"/>
              </a:gs>
              <a:gs pos="91000">
                <a:srgbClr val="105BC3">
                  <a:alpha val="0"/>
                </a:srgbClr>
              </a:gs>
            </a:gsLst>
            <a:lin ang="0" scaled="1"/>
          </a:gradFill>
        </p:spPr>
        <p:txBody>
          <a:bodyPr anchor="ctr"/>
          <a:lstStyle>
            <a:lvl1pPr marL="627063" indent="0">
              <a:lnSpc>
                <a:spcPct val="120000"/>
              </a:lnSpc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>
          <a:xfrm>
            <a:off x="7105507" y="3252276"/>
            <a:ext cx="2665412" cy="288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r>
              <a:rPr lang="ko-KR" altLang="en-US" dirty="0"/>
              <a:t>마스터</a:t>
            </a:r>
          </a:p>
        </p:txBody>
      </p:sp>
      <p:sp>
        <p:nvSpPr>
          <p:cNvPr id="22" name="내용 개체 틀 3"/>
          <p:cNvSpPr>
            <a:spLocks noGrp="1"/>
          </p:cNvSpPr>
          <p:nvPr>
            <p:ph sz="quarter" idx="11"/>
          </p:nvPr>
        </p:nvSpPr>
        <p:spPr>
          <a:xfrm>
            <a:off x="7105507" y="3633276"/>
            <a:ext cx="2665412" cy="288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r>
              <a:rPr lang="ko-KR" altLang="en-US" dirty="0"/>
              <a:t>마스터</a:t>
            </a:r>
          </a:p>
        </p:txBody>
      </p:sp>
      <p:sp>
        <p:nvSpPr>
          <p:cNvPr id="23" name="내용 개체 틀 3"/>
          <p:cNvSpPr>
            <a:spLocks noGrp="1"/>
          </p:cNvSpPr>
          <p:nvPr>
            <p:ph sz="quarter" idx="12"/>
          </p:nvPr>
        </p:nvSpPr>
        <p:spPr>
          <a:xfrm>
            <a:off x="7105507" y="3946542"/>
            <a:ext cx="2665412" cy="288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r>
              <a:rPr lang="ko-KR" altLang="en-US" dirty="0"/>
              <a:t>마스터</a:t>
            </a:r>
          </a:p>
        </p:txBody>
      </p:sp>
      <p:sp>
        <p:nvSpPr>
          <p:cNvPr id="24" name="부제목 2"/>
          <p:cNvSpPr>
            <a:spLocks noGrp="1"/>
          </p:cNvSpPr>
          <p:nvPr>
            <p:ph type="subTitle" idx="1"/>
          </p:nvPr>
        </p:nvSpPr>
        <p:spPr>
          <a:xfrm>
            <a:off x="640987" y="3332584"/>
            <a:ext cx="6464520" cy="1752600"/>
          </a:xfrm>
          <a:prstGeom prst="rect">
            <a:avLst/>
          </a:prstGeom>
        </p:spPr>
        <p:txBody>
          <a:bodyPr lIns="107275" tIns="53637" rIns="107275" bIns="53637"/>
          <a:lstStyle>
            <a:lvl1pPr marL="0" indent="0" algn="l">
              <a:lnSpc>
                <a:spcPct val="80000"/>
              </a:lnSpc>
              <a:buNone/>
              <a:defRPr sz="2000">
                <a:solidFill>
                  <a:srgbClr val="002563"/>
                </a:solidFill>
                <a:latin typeface="맑은 고딕" pitchFamily="50" charset="-127"/>
                <a:ea typeface="맑은 고딕" panose="020B0503020000020004" pitchFamily="50" charset="-127"/>
              </a:defRPr>
            </a:lvl1pPr>
            <a:lvl2pPr marL="536372" indent="0" algn="ctr">
              <a:buNone/>
              <a:defRPr/>
            </a:lvl2pPr>
            <a:lvl3pPr marL="1072743" indent="0" algn="ctr">
              <a:buNone/>
              <a:defRPr/>
            </a:lvl3pPr>
            <a:lvl4pPr marL="1609115" indent="0" algn="ctr">
              <a:buNone/>
              <a:defRPr/>
            </a:lvl4pPr>
            <a:lvl5pPr marL="2145487" indent="0" algn="ctr">
              <a:buNone/>
              <a:defRPr/>
            </a:lvl5pPr>
            <a:lvl6pPr marL="2681859" indent="0" algn="ctr">
              <a:buNone/>
              <a:defRPr/>
            </a:lvl6pPr>
            <a:lvl7pPr marL="3218230" indent="0" algn="ctr">
              <a:buNone/>
              <a:defRPr/>
            </a:lvl7pPr>
            <a:lvl8pPr marL="3754602" indent="0" algn="ctr">
              <a:buNone/>
              <a:defRPr/>
            </a:lvl8pPr>
            <a:lvl9pPr marL="4290974" indent="0" algn="ctr">
              <a:buNone/>
              <a:defRPr/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872483806"/>
      </p:ext>
    </p:extLst>
  </p:cSld>
  <p:clrMapOvr>
    <a:masterClrMapping/>
  </p:clrMapOvr>
  <p:transition/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t="4691" b="2929"/>
          <a:stretch/>
        </p:blipFill>
        <p:spPr bwMode="auto">
          <a:xfrm>
            <a:off x="0" y="0"/>
            <a:ext cx="833737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제목 5"/>
          <p:cNvSpPr>
            <a:spLocks noGrp="1"/>
          </p:cNvSpPr>
          <p:nvPr>
            <p:ph type="title"/>
          </p:nvPr>
        </p:nvSpPr>
        <p:spPr>
          <a:xfrm>
            <a:off x="0" y="1350730"/>
            <a:ext cx="9906000" cy="782126"/>
          </a:xfrm>
          <a:prstGeom prst="rect">
            <a:avLst/>
          </a:prstGeom>
          <a:gradFill>
            <a:gsLst>
              <a:gs pos="0">
                <a:srgbClr val="002563">
                  <a:alpha val="75000"/>
                </a:srgbClr>
              </a:gs>
              <a:gs pos="33000">
                <a:srgbClr val="002563"/>
              </a:gs>
              <a:gs pos="91000">
                <a:srgbClr val="105BC3">
                  <a:alpha val="0"/>
                </a:srgbClr>
              </a:gs>
            </a:gsLst>
            <a:lin ang="0" scaled="1"/>
          </a:gradFill>
        </p:spPr>
        <p:txBody>
          <a:bodyPr anchor="ctr"/>
          <a:lstStyle>
            <a:lvl1pPr marL="627063" indent="0">
              <a:lnSpc>
                <a:spcPct val="120000"/>
              </a:lnSpc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632520" y="2276872"/>
            <a:ext cx="8568952" cy="3960440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288000" rIns="107275" bIns="53637">
            <a:noAutofit/>
          </a:bodyPr>
          <a:lstStyle>
            <a:lvl1pPr marL="449263" indent="-355600">
              <a:lnSpc>
                <a:spcPct val="120000"/>
              </a:lnSpc>
              <a:buClr>
                <a:srgbClr val="002563"/>
              </a:buClr>
              <a:buSzPct val="115000"/>
              <a:buFont typeface="+mj-lt"/>
              <a:buAutoNum type="arabicPeriod"/>
              <a:defRPr sz="2200" b="1" baseline="0">
                <a:solidFill>
                  <a:srgbClr val="00256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49263" indent="-177800">
              <a:lnSpc>
                <a:spcPct val="1200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  <a:defRPr sz="1800" b="1">
                <a:solidFill>
                  <a:srgbClr val="00256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625475" indent="-177800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600" b="0">
                <a:solidFill>
                  <a:srgbClr val="00256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801688" indent="-176213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rgbClr val="00256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989013" indent="-187325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200" b="0">
                <a:solidFill>
                  <a:srgbClr val="00256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535947843"/>
      </p:ext>
    </p:extLst>
  </p:cSld>
  <p:clrMapOvr>
    <a:masterClrMapping/>
  </p:clrMapOvr>
  <p:transition/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4" t="4691" b="2929"/>
          <a:stretch/>
        </p:blipFill>
        <p:spPr bwMode="auto">
          <a:xfrm rot="10800000">
            <a:off x="2508425" y="-1"/>
            <a:ext cx="739757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 userDrawn="1"/>
        </p:nvSpPr>
        <p:spPr bwMode="auto">
          <a:xfrm>
            <a:off x="-1" y="620686"/>
            <a:ext cx="9896669" cy="623731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glow rad="152400">
              <a:srgbClr val="0033CC">
                <a:alpha val="8000"/>
              </a:srgbClr>
            </a:glow>
          </a:effectLst>
        </p:spPr>
        <p:txBody>
          <a:bodyPr wrap="none" rtlCol="0" anchor="ctr"/>
          <a:lstStyle/>
          <a:p>
            <a:pPr algn="ctr"/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1796" y="620687"/>
            <a:ext cx="9904204" cy="6237313"/>
          </a:xfrm>
          <a:prstGeom prst="rect">
            <a:avLst/>
          </a:prstGeom>
        </p:spPr>
        <p:txBody>
          <a:bodyPr wrap="square" lIns="107275" tIns="144000" rIns="107275" bIns="53637">
            <a:noAutofit/>
          </a:bodyPr>
          <a:lstStyle>
            <a:lvl1pPr marL="449263" indent="-355600">
              <a:lnSpc>
                <a:spcPct val="120000"/>
              </a:lnSpc>
              <a:buClr>
                <a:srgbClr val="002563"/>
              </a:buClr>
              <a:buSzPct val="115000"/>
              <a:buFont typeface="Wingdings" panose="05000000000000000000" pitchFamily="2" charset="2"/>
              <a:buChar char="l"/>
              <a:defRPr sz="2200" b="1" baseline="0">
                <a:solidFill>
                  <a:srgbClr val="00256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49263" indent="-177800">
              <a:lnSpc>
                <a:spcPct val="1200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625475" indent="-177800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600" b="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801688" indent="-176213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989013" indent="-187325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200" b="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" y="17999"/>
            <a:ext cx="9921552" cy="584687"/>
          </a:xfrm>
          <a:prstGeom prst="rect">
            <a:avLst/>
          </a:prstGeom>
          <a:ln>
            <a:noFill/>
          </a:ln>
        </p:spPr>
        <p:txBody>
          <a:bodyPr wrap="none" lIns="107275" tIns="53637" rIns="107275" bIns="53637" anchor="ctr">
            <a:noAutofit/>
          </a:bodyPr>
          <a:lstStyle>
            <a:lvl1pPr marL="90488" indent="0" algn="l" defTabSz="107274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2800" b="1" kern="1200" cap="none" baseline="0" dirty="0">
                <a:solidFill>
                  <a:srgbClr val="002563"/>
                </a:solidFill>
                <a:effectLst>
                  <a:glow rad="101600">
                    <a:schemeClr val="bg1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9489503" y="6692834"/>
            <a:ext cx="407165" cy="123111"/>
          </a:xfrm>
          <a:prstGeom prst="rect">
            <a:avLst/>
          </a:prstGeom>
          <a:ln>
            <a:noFill/>
          </a:ln>
        </p:spPr>
        <p:txBody>
          <a:bodyPr wrap="square" lIns="107275" tIns="0" rIns="107275" bIns="0">
            <a:spAutoFit/>
          </a:bodyPr>
          <a:lstStyle>
            <a:defPPr>
              <a:defRPr lang="ko-KR"/>
            </a:defPPr>
            <a:lvl1pPr marL="0" algn="ctr" defTabSz="914400" rtl="0" eaLnBrk="1" latinLnBrk="1" hangingPunct="1">
              <a:defRPr sz="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7FAB2ECF-54BC-4529-9761-96186C8F6D1E}" type="slidenum">
              <a:rPr kumimoji="0" lang="ko-KR" altLang="en-US" sz="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0"/>
          </p:nvPr>
        </p:nvSpPr>
        <p:spPr>
          <a:xfrm>
            <a:off x="1" y="6608307"/>
            <a:ext cx="7833320" cy="249693"/>
          </a:xfrm>
          <a:prstGeom prst="rect">
            <a:avLst/>
          </a:prstGeom>
        </p:spPr>
        <p:txBody>
          <a:bodyPr anchor="b">
            <a:noAutofit/>
          </a:bodyPr>
          <a:lstStyle>
            <a:lvl1pPr marL="90488" indent="0">
              <a:lnSpc>
                <a:spcPct val="50000"/>
              </a:lnSpc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67910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05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2" r:id="rId1"/>
    <p:sldLayoutId id="2147485395" r:id="rId2"/>
    <p:sldLayoutId id="2147485393" r:id="rId3"/>
  </p:sldLayoutIdLst>
  <p:transition/>
  <p:hf sldNum="0" hdr="0" ftr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5pPr>
      <a:lvl6pPr marL="536372"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6pPr>
      <a:lvl7pPr marL="1072743"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7pPr>
      <a:lvl8pPr marL="1609115"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8pPr>
      <a:lvl9pPr marL="2145487"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20333" indent="-320333" algn="l" rtl="0" eaLnBrk="1" fontAlgn="base" latinLnBrk="1" hangingPunct="1">
        <a:spcBef>
          <a:spcPts val="704"/>
        </a:spcBef>
        <a:spcAft>
          <a:spcPct val="0"/>
        </a:spcAft>
        <a:buClr>
          <a:schemeClr val="accent1"/>
        </a:buClr>
        <a:buSzPct val="76000"/>
        <a:buFont typeface="Wingdings" pitchFamily="2" charset="2"/>
        <a:buChar char="u"/>
        <a:defRPr sz="3100" b="1">
          <a:solidFill>
            <a:schemeClr val="tx1"/>
          </a:solidFill>
          <a:latin typeface="+mn-lt"/>
          <a:ea typeface="+mn-ea"/>
          <a:cs typeface="+mn-cs"/>
        </a:defRPr>
      </a:lvl1pPr>
      <a:lvl2pPr marL="642528" indent="-320333" algn="l" rtl="0" eaLnBrk="1" fontAlgn="base" latinLnBrk="1" hangingPunct="1">
        <a:spcBef>
          <a:spcPts val="587"/>
        </a:spcBef>
        <a:spcAft>
          <a:spcPct val="0"/>
        </a:spcAft>
        <a:buClr>
          <a:schemeClr val="accent2"/>
        </a:buClr>
        <a:buSzPct val="76000"/>
        <a:buFont typeface="Wingdings" pitchFamily="2" charset="2"/>
        <a:buChar char="u"/>
        <a:defRPr sz="2700" b="1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2pPr>
      <a:lvl3pPr marL="964725" indent="-268186" algn="l" rtl="0" eaLnBrk="1" fontAlgn="base" latinLnBrk="1" hangingPunct="1">
        <a:spcBef>
          <a:spcPts val="587"/>
        </a:spcBef>
        <a:spcAft>
          <a:spcPct val="0"/>
        </a:spcAft>
        <a:buClr>
          <a:srgbClr val="BCBCBC"/>
        </a:buClr>
        <a:buSzPct val="76000"/>
        <a:buFont typeface="Wingdings" pitchFamily="2" charset="2"/>
        <a:buChar char="u"/>
        <a:defRPr sz="2300" b="1">
          <a:solidFill>
            <a:schemeClr val="tx1">
              <a:lumMod val="65000"/>
              <a:lumOff val="35000"/>
            </a:schemeClr>
          </a:solidFill>
          <a:latin typeface="+mn-lt"/>
          <a:ea typeface="+mn-ea"/>
        </a:defRPr>
      </a:lvl3pPr>
      <a:lvl4pPr marL="1286920" indent="-268186" algn="l" rtl="0" eaLnBrk="1" fontAlgn="base" latinLnBrk="1" hangingPunct="1">
        <a:spcBef>
          <a:spcPts val="469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u"/>
        <a:defRPr b="1">
          <a:solidFill>
            <a:schemeClr val="tx1">
              <a:lumMod val="65000"/>
              <a:lumOff val="35000"/>
            </a:schemeClr>
          </a:solidFill>
          <a:latin typeface="+mn-lt"/>
          <a:ea typeface="+mn-ea"/>
        </a:defRPr>
      </a:lvl4pPr>
      <a:lvl5pPr marL="1609115" indent="-268186" algn="l" rtl="0" eaLnBrk="1" fontAlgn="base" latinLnBrk="1" hangingPunct="1">
        <a:spcBef>
          <a:spcPts val="352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u"/>
        <a:defRPr sz="1900" b="1">
          <a:solidFill>
            <a:schemeClr val="tx1">
              <a:lumMod val="65000"/>
              <a:lumOff val="35000"/>
            </a:schemeClr>
          </a:solidFill>
          <a:latin typeface="+mn-lt"/>
          <a:ea typeface="+mn-ea"/>
        </a:defRPr>
      </a:lvl5pPr>
      <a:lvl6pPr marL="2145487" indent="-268186" algn="l" rtl="0" eaLnBrk="1" fontAlgn="base" latinLnBrk="1" hangingPunct="1">
        <a:spcBef>
          <a:spcPts val="352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900" b="1">
          <a:solidFill>
            <a:schemeClr val="tx1"/>
          </a:solidFill>
          <a:latin typeface="+mn-lt"/>
          <a:ea typeface="+mn-ea"/>
        </a:defRPr>
      </a:lvl6pPr>
      <a:lvl7pPr marL="2681859" indent="-268186" algn="l" rtl="0" eaLnBrk="1" fontAlgn="base" latinLnBrk="1" hangingPunct="1">
        <a:spcBef>
          <a:spcPts val="352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900" b="1">
          <a:solidFill>
            <a:schemeClr val="tx1"/>
          </a:solidFill>
          <a:latin typeface="+mn-lt"/>
          <a:ea typeface="+mn-ea"/>
        </a:defRPr>
      </a:lvl7pPr>
      <a:lvl8pPr marL="3218230" indent="-268186" algn="l" rtl="0" eaLnBrk="1" fontAlgn="base" latinLnBrk="1" hangingPunct="1">
        <a:spcBef>
          <a:spcPts val="352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900" b="1">
          <a:solidFill>
            <a:schemeClr val="tx1"/>
          </a:solidFill>
          <a:latin typeface="+mn-lt"/>
          <a:ea typeface="+mn-ea"/>
        </a:defRPr>
      </a:lvl8pPr>
      <a:lvl9pPr marL="3754602" indent="-268186" algn="l" rtl="0" eaLnBrk="1" fontAlgn="base" latinLnBrk="1" hangingPunct="1">
        <a:spcBef>
          <a:spcPts val="352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9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2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43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15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487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59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30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02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974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g"/><Relationship Id="rId5" Type="http://schemas.openxmlformats.org/officeDocument/2006/relationships/chart" Target="../charts/char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oonkim@spri.kr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acebook.com/groups/122992425079035/" TargetMode="External"/><Relationship Id="rId4" Type="http://schemas.openxmlformats.org/officeDocument/2006/relationships/hyperlink" Target="https://www.spri.kr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hyperlink" Target="http://www.google.co.kr/url?sa=i&amp;rct=j&amp;q=&amp;esrc=s&amp;source=images&amp;cd=&amp;cad=rja&amp;uact=8&amp;ved=2ahUKEwjUh6jYyY7aAhVFabwKHZLvC24QjRx6BAgAEAU&amp;url=http://bit.ly/1OYrEJS&amp;psig=AOvVaw2cFI4q0DugNJJ0SwXJSoHf&amp;ust=1522310923070345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o.kr/url?sa=i&amp;rct=j&amp;q=&amp;esrc=s&amp;source=images&amp;cd=&amp;cad=rja&amp;uact=8&amp;ved=2ahUKEwjElJ2zyo7aAhVBVbwKHegFCQoQjRx6BAgAEAU&amp;url=http://blog.naver.com/PostView.nhn?blogId=iej8218&amp;logNo=220081163090&amp;parentCategoryNo=&amp;categoryNo=12&amp;viewDate=&amp;isShowPopularPosts=false&amp;from=postView&amp;psig=AOvVaw3ac89ra1_47If5CVG8XRZM&amp;ust=1522311486159780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 bwMode="auto">
          <a:xfrm>
            <a:off x="308504" y="1484784"/>
            <a:ext cx="180000" cy="1620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1"/>
          </p:nvPr>
        </p:nvSpPr>
        <p:spPr>
          <a:xfrm>
            <a:off x="2648744" y="3645024"/>
            <a:ext cx="4025831" cy="288032"/>
          </a:xfrm>
        </p:spPr>
        <p:txBody>
          <a:bodyPr/>
          <a:lstStyle/>
          <a:p>
            <a:pPr algn="ctr"/>
            <a:r>
              <a:rPr lang="en-US" altLang="ko-KR" sz="2400" dirty="0"/>
              <a:t>2019</a:t>
            </a:r>
            <a:r>
              <a:rPr lang="ko-KR" altLang="en-US" sz="2400" dirty="0"/>
              <a:t>년</a:t>
            </a:r>
            <a:r>
              <a:rPr lang="en-US" altLang="ko-KR" sz="2400" dirty="0"/>
              <a:t> 10</a:t>
            </a:r>
            <a:r>
              <a:rPr lang="ko-KR" altLang="en-US" sz="2400" dirty="0"/>
              <a:t>월 </a:t>
            </a:r>
            <a:r>
              <a:rPr lang="en-US" altLang="ko-KR" sz="2400" dirty="0"/>
              <a:t>10</a:t>
            </a:r>
            <a:r>
              <a:rPr lang="ko-KR" altLang="en-US" sz="2400" dirty="0"/>
              <a:t>일</a:t>
            </a:r>
            <a:endParaRPr lang="en-US" altLang="ko-KR" sz="2400" dirty="0"/>
          </a:p>
          <a:p>
            <a:pPr algn="ctr"/>
            <a:endParaRPr lang="en-US" altLang="ko-KR" sz="800" dirty="0"/>
          </a:p>
          <a:p>
            <a:pPr algn="ctr"/>
            <a:r>
              <a:rPr lang="ko-KR" altLang="en-US" sz="3200" dirty="0"/>
              <a:t>강  송  희</a:t>
            </a:r>
            <a:endParaRPr lang="en-US" altLang="ko-KR" sz="3200" dirty="0"/>
          </a:p>
          <a:p>
            <a:pPr algn="ctr"/>
            <a:endParaRPr lang="en-US" altLang="ko-KR" sz="1200" dirty="0"/>
          </a:p>
          <a:p>
            <a:pPr algn="ctr"/>
            <a:r>
              <a:rPr lang="ko-KR" altLang="en-US" sz="2400" dirty="0"/>
              <a:t>소프트웨어정책연구소</a:t>
            </a:r>
            <a:r>
              <a:rPr lang="en-US" altLang="ko-KR" sz="2400" dirty="0"/>
              <a:t> </a:t>
            </a:r>
            <a:endParaRPr lang="ko-KR" altLang="en-US" sz="24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AI</a:t>
            </a:r>
            <a:r>
              <a:rPr lang="ko-KR" altLang="en-US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와 미래사회의 딜레마</a:t>
            </a:r>
            <a:r>
              <a:rPr lang="en-US" altLang="ko-KR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ko-KR" altLang="en-US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갈등과 혁신</a:t>
            </a:r>
            <a:r>
              <a:rPr lang="en-US" altLang="ko-KR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ko-KR" altLang="en-US" sz="3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2" descr="C:\Users\user\Desktop\로고_SPR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6453780"/>
            <a:ext cx="3096344" cy="35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yoon\Downloads\공공누리\type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1" y="6453336"/>
            <a:ext cx="1433543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338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/>
              <a:t>2. </a:t>
            </a:r>
            <a:r>
              <a:rPr lang="ko-KR" altLang="en-US" sz="2800" dirty="0" smtClean="0"/>
              <a:t>우리 사회의 딜레마 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갈등과 혁신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78490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대표적 디지털 전환 갈등 사례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3316" y="678841"/>
            <a:ext cx="99950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2003.12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~2019.6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월간 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2,081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개의 뉴스 채널에서 보도 기사를 수집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키워드 빈도와 확산 지표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댓글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공감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기준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산업별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갈등 최대 이슈 선정 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24577" y="1880920"/>
            <a:ext cx="2509490" cy="4068360"/>
            <a:chOff x="124577" y="1880920"/>
            <a:chExt cx="2509490" cy="4068360"/>
          </a:xfrm>
        </p:grpSpPr>
        <p:sp>
          <p:nvSpPr>
            <p:cNvPr id="14" name="모서리가 둥근 직사각형 13"/>
            <p:cNvSpPr/>
            <p:nvPr/>
          </p:nvSpPr>
          <p:spPr bwMode="auto">
            <a:xfrm>
              <a:off x="124577" y="1880920"/>
              <a:ext cx="2300038" cy="36004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4182" y="1908473"/>
              <a:ext cx="9813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의료</a:t>
              </a:r>
              <a:r>
                <a:rPr lang="en-US" altLang="ko-KR" sz="1400" b="1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/</a:t>
              </a:r>
              <a:r>
                <a:rPr lang="ko-KR" altLang="en-US" sz="1400" b="1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제약</a:t>
              </a:r>
              <a:endParaRPr lang="en-US" altLang="ko-KR" sz="14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2" name="타원 1"/>
            <p:cNvSpPr/>
            <p:nvPr/>
          </p:nvSpPr>
          <p:spPr bwMode="auto">
            <a:xfrm>
              <a:off x="141203" y="1908473"/>
              <a:ext cx="288000" cy="2880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9525">
              <a:solidFill>
                <a:schemeClr val="bg1">
                  <a:lumMod val="75000"/>
                </a:schemeClr>
              </a:solidFill>
              <a:prstDash val="sysDot"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/>
              <a:r>
                <a:rPr lang="en-US" altLang="ko-KR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1</a:t>
              </a:r>
              <a:endParaRPr lang="ko-KR" altLang="en-US" sz="14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6" name="직사각형 5"/>
            <p:cNvSpPr/>
            <p:nvPr/>
          </p:nvSpPr>
          <p:spPr bwMode="auto">
            <a:xfrm>
              <a:off x="124577" y="2384975"/>
              <a:ext cx="2340000" cy="3564305"/>
            </a:xfrm>
            <a:prstGeom prst="rect">
              <a:avLst/>
            </a:prstGeom>
            <a:solidFill>
              <a:srgbClr val="EEF5FC"/>
            </a:solidFill>
            <a:ln w="9525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ko-KR" altLang="en-US" sz="1800"/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124577" y="2384976"/>
              <a:ext cx="2340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636946" y="2428531"/>
              <a:ext cx="1217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원격 의료 갈등</a:t>
              </a:r>
              <a:endParaRPr lang="en-US" altLang="ko-KR" sz="12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endParaRPr>
            </a:p>
            <a:p>
              <a:endParaRPr lang="en-US" altLang="ko-KR" sz="12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  <p:pic>
          <p:nvPicPr>
            <p:cNvPr id="2050" name="Picture 2" descr="http://www.bosa.co.kr/news/photo/201908/2110905_151793_59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21" y="3594156"/>
              <a:ext cx="2249541" cy="1499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TextBox 89"/>
            <p:cNvSpPr txBox="1"/>
            <p:nvPr/>
          </p:nvSpPr>
          <p:spPr>
            <a:xfrm>
              <a:off x="125047" y="2664695"/>
              <a:ext cx="2509020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의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-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정 간 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2013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년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~2019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년 현재 갈등 중</a:t>
              </a:r>
              <a:endPara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2013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년 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12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월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,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 대규모 집회에서 의협회장</a:t>
              </a:r>
              <a:endPara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자해 소동에 이어 평균 갈등 강도 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7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 </a:t>
              </a:r>
              <a:endPara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53602" y="5156532"/>
              <a:ext cx="237757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2019.8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월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,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 원격의료 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41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개 지역서 시범 </a:t>
              </a:r>
              <a:endPara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사업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 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추진으로 의정 갈등은 더욱 확산</a:t>
              </a:r>
              <a:endPara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543108" y="1880920"/>
            <a:ext cx="2375544" cy="4021229"/>
            <a:chOff x="2543108" y="1880920"/>
            <a:chExt cx="2375544" cy="4021229"/>
          </a:xfrm>
        </p:grpSpPr>
        <p:sp>
          <p:nvSpPr>
            <p:cNvPr id="18" name="모서리가 둥근 직사각형 17"/>
            <p:cNvSpPr/>
            <p:nvPr/>
          </p:nvSpPr>
          <p:spPr bwMode="auto">
            <a:xfrm>
              <a:off x="2543108" y="1880920"/>
              <a:ext cx="2340000" cy="36004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89612" y="1908473"/>
              <a:ext cx="15199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식품</a:t>
              </a:r>
              <a:r>
                <a:rPr lang="en-US" altLang="ko-KR" sz="1400" b="1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/</a:t>
              </a:r>
              <a:r>
                <a:rPr lang="ko-KR" altLang="en-US" sz="1400" b="1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농수축산업</a:t>
              </a:r>
              <a:endParaRPr lang="ko-KR" altLang="en-US" sz="9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36" name="타원 35"/>
            <p:cNvSpPr/>
            <p:nvPr/>
          </p:nvSpPr>
          <p:spPr bwMode="auto">
            <a:xfrm>
              <a:off x="2555607" y="1908473"/>
              <a:ext cx="288000" cy="2880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9525">
              <a:solidFill>
                <a:schemeClr val="bg1">
                  <a:lumMod val="75000"/>
                </a:schemeClr>
              </a:solidFill>
              <a:prstDash val="sysDot"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/>
              <a:r>
                <a:rPr lang="en-US" altLang="ko-KR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2</a:t>
              </a:r>
              <a:endParaRPr lang="ko-KR" altLang="en-US" sz="14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59" name="직사각형 58"/>
            <p:cNvSpPr/>
            <p:nvPr/>
          </p:nvSpPr>
          <p:spPr bwMode="auto">
            <a:xfrm>
              <a:off x="2543108" y="2381149"/>
              <a:ext cx="2340000" cy="3488630"/>
            </a:xfrm>
            <a:prstGeom prst="rect">
              <a:avLst/>
            </a:prstGeom>
            <a:solidFill>
              <a:srgbClr val="EEF5FC"/>
            </a:solidFill>
            <a:ln w="9525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ko-KR" altLang="en-US" sz="1800"/>
            </a:p>
          </p:txBody>
        </p:sp>
        <p:cxnSp>
          <p:nvCxnSpPr>
            <p:cNvPr id="61" name="직선 연결선 60"/>
            <p:cNvCxnSpPr/>
            <p:nvPr/>
          </p:nvCxnSpPr>
          <p:spPr>
            <a:xfrm>
              <a:off x="2543108" y="2381149"/>
              <a:ext cx="2340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2965380" y="2412800"/>
              <a:ext cx="15247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스마트팜 사업 갈등</a:t>
              </a:r>
              <a:endParaRPr lang="ko-KR" altLang="en-US" sz="9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557108" y="2672475"/>
              <a:ext cx="2361544" cy="1708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농민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-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지자체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-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정부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-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대기업 간 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2012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년 </a:t>
              </a:r>
              <a:endPara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~2019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년 현재 갈등 중</a:t>
              </a:r>
              <a:endPara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2013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년 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2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월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, 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동부 팜한농의 토마토</a:t>
              </a:r>
              <a:endPara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수출 관련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, 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농협 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APC 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운영협의회는</a:t>
              </a:r>
              <a:endPara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정기총회에서 동부 제품 불매 결의 후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2019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년 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3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월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, 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스마트팜 혁신밸리 갈등</a:t>
              </a:r>
              <a:endPara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까지 이어짐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.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 평균 갈등 강도 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5 </a:t>
              </a:r>
            </a:p>
          </p:txBody>
        </p:sp>
        <p:pic>
          <p:nvPicPr>
            <p:cNvPr id="2052" name="Picture 4" descr="https://newsimg.hankookilbo.com/2019/03/12/201903121134317165_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1400" y="4380635"/>
              <a:ext cx="2244315" cy="152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그룹 8"/>
          <p:cNvGrpSpPr/>
          <p:nvPr/>
        </p:nvGrpSpPr>
        <p:grpSpPr>
          <a:xfrm>
            <a:off x="4961639" y="1880920"/>
            <a:ext cx="2533946" cy="4021229"/>
            <a:chOff x="4961639" y="1880920"/>
            <a:chExt cx="2533946" cy="4021229"/>
          </a:xfrm>
        </p:grpSpPr>
        <p:sp>
          <p:nvSpPr>
            <p:cNvPr id="51" name="직사각형 50"/>
            <p:cNvSpPr/>
            <p:nvPr/>
          </p:nvSpPr>
          <p:spPr bwMode="auto">
            <a:xfrm>
              <a:off x="4961639" y="2381149"/>
              <a:ext cx="2340000" cy="3488630"/>
            </a:xfrm>
            <a:prstGeom prst="rect">
              <a:avLst/>
            </a:prstGeom>
            <a:solidFill>
              <a:srgbClr val="EEF5FC"/>
            </a:solidFill>
            <a:ln w="9525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ko-KR" altLang="en-US" sz="1800"/>
            </a:p>
          </p:txBody>
        </p:sp>
        <p:cxnSp>
          <p:nvCxnSpPr>
            <p:cNvPr id="55" name="직선 연결선 54"/>
            <p:cNvCxnSpPr/>
            <p:nvPr/>
          </p:nvCxnSpPr>
          <p:spPr>
            <a:xfrm>
              <a:off x="4961639" y="2384976"/>
              <a:ext cx="2340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5124888" y="2428531"/>
              <a:ext cx="21948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b="1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택시와 스마트 모빌리티 갈등</a:t>
              </a:r>
              <a:endParaRPr lang="ko-KR" altLang="en-US" sz="9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101" name="모서리가 둥근 직사각형 100"/>
            <p:cNvSpPr/>
            <p:nvPr/>
          </p:nvSpPr>
          <p:spPr bwMode="auto">
            <a:xfrm>
              <a:off x="4961639" y="1880920"/>
              <a:ext cx="2340000" cy="36004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5" name="타원 34"/>
            <p:cNvSpPr/>
            <p:nvPr/>
          </p:nvSpPr>
          <p:spPr bwMode="auto">
            <a:xfrm>
              <a:off x="4974206" y="1908473"/>
              <a:ext cx="288000" cy="2880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9525">
              <a:solidFill>
                <a:schemeClr val="bg1">
                  <a:lumMod val="75000"/>
                </a:schemeClr>
              </a:solidFill>
              <a:prstDash val="sysDot"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/>
              <a:r>
                <a:rPr lang="en-US" altLang="ko-KR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3</a:t>
              </a:r>
              <a:endParaRPr lang="ko-KR" altLang="en-US" sz="14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859769" y="1905746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운수</a:t>
              </a:r>
              <a:endParaRPr lang="ko-KR" altLang="en-US" sz="9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018625" y="2689799"/>
              <a:ext cx="2476960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택시와 우버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, 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카풀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, 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타다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, 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카카오 간 </a:t>
              </a:r>
              <a:endPara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2013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년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~2019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년 현재 갈등 진행형</a:t>
              </a:r>
              <a:endPara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2014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년 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11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월 우버를 반대하는 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3,000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명</a:t>
              </a:r>
              <a:endPara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택시 기사 집회에 이어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, 2018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년 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12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월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2019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년 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1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월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, 2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월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, 5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월에 카카오 카풀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 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및</a:t>
              </a:r>
              <a:endPara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타다에 대해 반발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, 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택시기사 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4 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명이 분신</a:t>
              </a:r>
              <a:endPara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현재 국토부 상생안이 발표된 상태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평균 갈등 강도 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6</a:t>
              </a:r>
            </a:p>
          </p:txBody>
        </p:sp>
        <p:pic>
          <p:nvPicPr>
            <p:cNvPr id="2054" name="Picture 6" descr="타다와 택시업계의 갈등이 산업혁신과 피해자 보호를 둘러싼 논쟁으로 확대 되고 있다. [사진=연합뉴스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1306" y="4661161"/>
              <a:ext cx="2203320" cy="1240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98" name="표 97"/>
          <p:cNvGraphicFramePr>
            <a:graphicFrameLocks noGrp="1"/>
          </p:cNvGraphicFramePr>
          <p:nvPr/>
        </p:nvGraphicFramePr>
        <p:xfrm>
          <a:off x="40513" y="5976572"/>
          <a:ext cx="9530404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612">
                  <a:extLst>
                    <a:ext uri="{9D8B030D-6E8A-4147-A177-3AD203B41FA5}">
                      <a16:colId xmlns:a16="http://schemas.microsoft.com/office/drawing/2014/main" val="642725430"/>
                    </a:ext>
                  </a:extLst>
                </a:gridCol>
                <a:gridCol w="560612">
                  <a:extLst>
                    <a:ext uri="{9D8B030D-6E8A-4147-A177-3AD203B41FA5}">
                      <a16:colId xmlns:a16="http://schemas.microsoft.com/office/drawing/2014/main" val="2177537722"/>
                    </a:ext>
                  </a:extLst>
                </a:gridCol>
                <a:gridCol w="560612">
                  <a:extLst>
                    <a:ext uri="{9D8B030D-6E8A-4147-A177-3AD203B41FA5}">
                      <a16:colId xmlns:a16="http://schemas.microsoft.com/office/drawing/2014/main" val="4193317480"/>
                    </a:ext>
                  </a:extLst>
                </a:gridCol>
                <a:gridCol w="560612">
                  <a:extLst>
                    <a:ext uri="{9D8B030D-6E8A-4147-A177-3AD203B41FA5}">
                      <a16:colId xmlns:a16="http://schemas.microsoft.com/office/drawing/2014/main" val="2771237605"/>
                    </a:ext>
                  </a:extLst>
                </a:gridCol>
                <a:gridCol w="560612">
                  <a:extLst>
                    <a:ext uri="{9D8B030D-6E8A-4147-A177-3AD203B41FA5}">
                      <a16:colId xmlns:a16="http://schemas.microsoft.com/office/drawing/2014/main" val="1119434325"/>
                    </a:ext>
                  </a:extLst>
                </a:gridCol>
                <a:gridCol w="560612">
                  <a:extLst>
                    <a:ext uri="{9D8B030D-6E8A-4147-A177-3AD203B41FA5}">
                      <a16:colId xmlns:a16="http://schemas.microsoft.com/office/drawing/2014/main" val="3366302003"/>
                    </a:ext>
                  </a:extLst>
                </a:gridCol>
                <a:gridCol w="732252">
                  <a:extLst>
                    <a:ext uri="{9D8B030D-6E8A-4147-A177-3AD203B41FA5}">
                      <a16:colId xmlns:a16="http://schemas.microsoft.com/office/drawing/2014/main" val="402445579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88095701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695570124"/>
                    </a:ext>
                  </a:extLst>
                </a:gridCol>
                <a:gridCol w="430076">
                  <a:extLst>
                    <a:ext uri="{9D8B030D-6E8A-4147-A177-3AD203B41FA5}">
                      <a16:colId xmlns:a16="http://schemas.microsoft.com/office/drawing/2014/main" val="2562418309"/>
                    </a:ext>
                  </a:extLst>
                </a:gridCol>
                <a:gridCol w="434020">
                  <a:extLst>
                    <a:ext uri="{9D8B030D-6E8A-4147-A177-3AD203B41FA5}">
                      <a16:colId xmlns:a16="http://schemas.microsoft.com/office/drawing/2014/main" val="176038678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2665693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257841077"/>
                    </a:ext>
                  </a:extLst>
                </a:gridCol>
                <a:gridCol w="728308">
                  <a:extLst>
                    <a:ext uri="{9D8B030D-6E8A-4147-A177-3AD203B41FA5}">
                      <a16:colId xmlns:a16="http://schemas.microsoft.com/office/drawing/2014/main" val="2287597474"/>
                    </a:ext>
                  </a:extLst>
                </a:gridCol>
                <a:gridCol w="560612">
                  <a:extLst>
                    <a:ext uri="{9D8B030D-6E8A-4147-A177-3AD203B41FA5}">
                      <a16:colId xmlns:a16="http://schemas.microsoft.com/office/drawing/2014/main" val="3894421981"/>
                    </a:ext>
                  </a:extLst>
                </a:gridCol>
                <a:gridCol w="560612">
                  <a:extLst>
                    <a:ext uri="{9D8B030D-6E8A-4147-A177-3AD203B41FA5}">
                      <a16:colId xmlns:a16="http://schemas.microsoft.com/office/drawing/2014/main" val="1029947667"/>
                    </a:ext>
                  </a:extLst>
                </a:gridCol>
                <a:gridCol w="560612">
                  <a:extLst>
                    <a:ext uri="{9D8B030D-6E8A-4147-A177-3AD203B41FA5}">
                      <a16:colId xmlns:a16="http://schemas.microsoft.com/office/drawing/2014/main" val="3400338105"/>
                    </a:ext>
                  </a:extLst>
                </a:gridCol>
              </a:tblGrid>
              <a:tr h="146179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/>
                        <a:t>시작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/>
                        <a:t>증폭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/>
                        <a:t>교착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/>
                        <a:t>완화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/>
                        <a:t>종결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446204"/>
                  </a:ext>
                </a:extLst>
              </a:tr>
              <a:tr h="22971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/>
                        <a:t>언쟁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/>
                        <a:t>민원</a:t>
                      </a:r>
                      <a:endParaRPr lang="en-US" altLang="ko-KR" sz="800" dirty="0"/>
                    </a:p>
                    <a:p>
                      <a:pPr latinLnBrk="1"/>
                      <a:r>
                        <a:rPr lang="ko-KR" altLang="en-US" sz="800" dirty="0"/>
                        <a:t>기사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/>
                        <a:t>설명회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민사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/>
                        <a:t>소규모 집회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/>
                        <a:t>단식</a:t>
                      </a:r>
                      <a:r>
                        <a:rPr lang="en-US" altLang="ko-KR" sz="800" dirty="0"/>
                        <a:t>, </a:t>
                      </a:r>
                      <a:r>
                        <a:rPr lang="ko-KR" altLang="en-US" sz="800" dirty="0"/>
                        <a:t>삭발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/>
                        <a:t>폭력적 집회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/>
                        <a:t>형사고발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/>
                        <a:t>대규모 </a:t>
                      </a:r>
                      <a:endParaRPr lang="en-US" altLang="ko-KR" sz="800" dirty="0"/>
                    </a:p>
                    <a:p>
                      <a:pPr latinLnBrk="1"/>
                      <a:r>
                        <a:rPr lang="ko-KR" altLang="en-US" sz="800" dirty="0"/>
                        <a:t>폭력집회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/>
                        <a:t>부상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/>
                        <a:t>사망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/>
                        <a:t>체념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/>
                        <a:t>충돌</a:t>
                      </a:r>
                      <a:endParaRPr lang="en-US" altLang="ko-KR" sz="800" dirty="0"/>
                    </a:p>
                    <a:p>
                      <a:pPr latinLnBrk="1"/>
                      <a:r>
                        <a:rPr lang="ko-KR" altLang="en-US" sz="800" dirty="0"/>
                        <a:t>감소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/>
                        <a:t>대화 재개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/>
                        <a:t>협의기구 구성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/>
                        <a:t>시위 </a:t>
                      </a:r>
                      <a:endParaRPr lang="en-US" altLang="ko-KR" sz="800" dirty="0"/>
                    </a:p>
                    <a:p>
                      <a:pPr latinLnBrk="1"/>
                      <a:r>
                        <a:rPr lang="ko-KR" altLang="en-US" sz="800" dirty="0"/>
                        <a:t>중단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/>
                        <a:t>단기적 중단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dirty="0"/>
                        <a:t>합의 </a:t>
                      </a:r>
                      <a:endParaRPr lang="en-US" altLang="ko-KR" sz="800" dirty="0"/>
                    </a:p>
                    <a:p>
                      <a:pPr latinLnBrk="1"/>
                      <a:r>
                        <a:rPr lang="ko-KR" altLang="en-US" sz="800" dirty="0"/>
                        <a:t>도달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50615"/>
                  </a:ext>
                </a:extLst>
              </a:tr>
              <a:tr h="14617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3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4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5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6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7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8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9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10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7-10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6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5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4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3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2</a:t>
                      </a:r>
                      <a:endParaRPr lang="ko-KR" altLang="en-US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/>
                        <a:t>1</a:t>
                      </a:r>
                      <a:endParaRPr lang="ko-KR" altLang="en-US" sz="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7116327"/>
                  </a:ext>
                </a:extLst>
              </a:tr>
            </a:tbl>
          </a:graphicData>
        </a:graphic>
      </p:graphicFrame>
      <p:grpSp>
        <p:nvGrpSpPr>
          <p:cNvPr id="11" name="그룹 10"/>
          <p:cNvGrpSpPr/>
          <p:nvPr/>
        </p:nvGrpSpPr>
        <p:grpSpPr>
          <a:xfrm>
            <a:off x="7380169" y="1880920"/>
            <a:ext cx="2486578" cy="4021229"/>
            <a:chOff x="7380169" y="1880920"/>
            <a:chExt cx="2486578" cy="4021229"/>
          </a:xfrm>
        </p:grpSpPr>
        <p:sp>
          <p:nvSpPr>
            <p:cNvPr id="103" name="모서리가 둥근 직사각형 102"/>
            <p:cNvSpPr/>
            <p:nvPr/>
          </p:nvSpPr>
          <p:spPr bwMode="auto">
            <a:xfrm>
              <a:off x="7380169" y="1880920"/>
              <a:ext cx="2340000" cy="360040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39" name="타원 38"/>
            <p:cNvSpPr/>
            <p:nvPr/>
          </p:nvSpPr>
          <p:spPr bwMode="auto">
            <a:xfrm>
              <a:off x="7403090" y="1908473"/>
              <a:ext cx="288000" cy="2880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9525">
              <a:solidFill>
                <a:schemeClr val="bg1">
                  <a:lumMod val="75000"/>
                </a:schemeClr>
              </a:solidFill>
              <a:prstDash val="sysDot"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/>
              <a:r>
                <a:rPr lang="en-US" altLang="ko-KR" sz="1400" b="1" dirty="0">
                  <a:solidFill>
                    <a:schemeClr val="bg1">
                      <a:lumMod val="95000"/>
                    </a:schemeClr>
                  </a:solidFill>
                  <a:latin typeface="+mn-ea"/>
                  <a:ea typeface="+mn-ea"/>
                </a:rPr>
                <a:t>4</a:t>
              </a:r>
              <a:endParaRPr lang="ko-KR" altLang="en-US" sz="1400" b="1" dirty="0">
                <a:solidFill>
                  <a:schemeClr val="bg1">
                    <a:lumMod val="9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104" name="직사각형 103"/>
            <p:cNvSpPr/>
            <p:nvPr/>
          </p:nvSpPr>
          <p:spPr bwMode="auto">
            <a:xfrm>
              <a:off x="7380169" y="2384975"/>
              <a:ext cx="2340000" cy="3517173"/>
            </a:xfrm>
            <a:prstGeom prst="rect">
              <a:avLst/>
            </a:prstGeom>
            <a:solidFill>
              <a:srgbClr val="EEF5FC"/>
            </a:solidFill>
            <a:ln w="9525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endParaRPr lang="ko-KR" altLang="en-US" sz="1800"/>
            </a:p>
          </p:txBody>
        </p:sp>
        <p:cxnSp>
          <p:nvCxnSpPr>
            <p:cNvPr id="106" name="직선 연결선 105"/>
            <p:cNvCxnSpPr/>
            <p:nvPr/>
          </p:nvCxnSpPr>
          <p:spPr>
            <a:xfrm>
              <a:off x="7380169" y="2384976"/>
              <a:ext cx="2340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7738414" y="2428531"/>
              <a:ext cx="17075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b="1" spc="-10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이마트 무인 계산대 분쟁</a:t>
              </a:r>
              <a:endParaRPr lang="ko-KR" altLang="en-US" sz="900" b="1" spc="-100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059836" y="1912513"/>
              <a:ext cx="9813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유통</a:t>
              </a:r>
              <a:r>
                <a:rPr lang="en-US" altLang="ko-KR" sz="1400" b="1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/</a:t>
              </a:r>
              <a:r>
                <a:rPr lang="ko-KR" altLang="en-US" sz="1400" b="1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물류</a:t>
              </a:r>
              <a:endParaRPr lang="ko-KR" altLang="en-US" sz="9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450701" y="2664695"/>
              <a:ext cx="241604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이마트와 노조 간 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2019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년 갈등이 격화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노조는 무인셀프계산대 확대가 저강도 </a:t>
              </a:r>
              <a:endPara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구조조정에 해당한다고 주장하며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, 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속도</a:t>
              </a:r>
              <a:endPara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조절을 요구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. </a:t>
              </a: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평균 갈등 강도 </a:t>
              </a:r>
              <a:r>
                <a:rPr lang="en-US" altLang="ko-KR" sz="1000" dirty="0">
                  <a:solidFill>
                    <a:schemeClr val="tx2">
                      <a:lumMod val="50000"/>
                    </a:schemeClr>
                  </a:solidFill>
                  <a:latin typeface="+mn-ea"/>
                  <a:ea typeface="+mn-ea"/>
                </a:rPr>
                <a:t>3.3</a:t>
              </a:r>
            </a:p>
          </p:txBody>
        </p:sp>
        <p:pic>
          <p:nvPicPr>
            <p:cNvPr id="2058" name="Picture 10" descr="https://imgnews.pstatic.net/image/079/2019/05/09/0003225296_001_20190510091504601.jpg?type=w64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608" y="4193682"/>
              <a:ext cx="2279130" cy="1708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C063F0FD-CD0D-4ECD-A360-5D1B56C5F617}"/>
              </a:ext>
            </a:extLst>
          </p:cNvPr>
          <p:cNvSpPr txBox="1"/>
          <p:nvPr/>
        </p:nvSpPr>
        <p:spPr>
          <a:xfrm>
            <a:off x="8725814" y="6651412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∙ 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임만석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984585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산업별 디지털 갈등 양상의 공통점과 차이점</a:t>
            </a:r>
          </a:p>
        </p:txBody>
      </p:sp>
      <p:sp>
        <p:nvSpPr>
          <p:cNvPr id="6" name="양쪽 모서리가 잘린 사각형 5"/>
          <p:cNvSpPr/>
          <p:nvPr/>
        </p:nvSpPr>
        <p:spPr bwMode="auto">
          <a:xfrm>
            <a:off x="442084" y="3529859"/>
            <a:ext cx="720080" cy="2448272"/>
          </a:xfrm>
          <a:prstGeom prst="snip2SameRect">
            <a:avLst/>
          </a:prstGeom>
          <a:solidFill>
            <a:srgbClr val="F6B484"/>
          </a:solidFill>
          <a:ln w="9525">
            <a:solidFill>
              <a:srgbClr val="EB7226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ko-KR" altLang="en-US" sz="1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583" y="6194155"/>
            <a:ext cx="1279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latin typeface="+mn-ea"/>
                <a:ea typeface="+mn-ea"/>
              </a:rPr>
              <a:t>기존 사업자</a:t>
            </a:r>
          </a:p>
        </p:txBody>
      </p:sp>
      <p:sp>
        <p:nvSpPr>
          <p:cNvPr id="12" name="양쪽 모서리가 잘린 사각형 11"/>
          <p:cNvSpPr/>
          <p:nvPr/>
        </p:nvSpPr>
        <p:spPr bwMode="auto">
          <a:xfrm>
            <a:off x="1682317" y="5162905"/>
            <a:ext cx="720080" cy="799275"/>
          </a:xfrm>
          <a:prstGeom prst="snip2SameRect">
            <a:avLst/>
          </a:prstGeom>
          <a:solidFill>
            <a:srgbClr val="A0CBB7"/>
          </a:solidFill>
          <a:ln w="9525">
            <a:solidFill>
              <a:srgbClr val="36A57F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ko-KR" altLang="en-US" sz="1800"/>
          </a:p>
        </p:txBody>
      </p:sp>
      <p:sp>
        <p:nvSpPr>
          <p:cNvPr id="13" name="TextBox 12"/>
          <p:cNvSpPr txBox="1"/>
          <p:nvPr/>
        </p:nvSpPr>
        <p:spPr>
          <a:xfrm>
            <a:off x="1565100" y="6195680"/>
            <a:ext cx="1279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latin typeface="+mn-ea"/>
                <a:ea typeface="+mn-ea"/>
              </a:rPr>
              <a:t>신규 사업자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1138" y="633233"/>
            <a:ext cx="94179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산업별 디지털 갈등 양상에서 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 주체간 제도와 기술역량의 비대칭성이 공통적으로 발견되고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노동 집약도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영세성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수요 변동성 등이 높을 수록 갈등 수준이 심화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양쪽 모서리가 잘린 사각형 14"/>
          <p:cNvSpPr/>
          <p:nvPr/>
        </p:nvSpPr>
        <p:spPr bwMode="auto">
          <a:xfrm>
            <a:off x="3319847" y="5162905"/>
            <a:ext cx="720080" cy="815226"/>
          </a:xfrm>
          <a:prstGeom prst="snip2SameRect">
            <a:avLst/>
          </a:prstGeom>
          <a:solidFill>
            <a:srgbClr val="F6B484"/>
          </a:solidFill>
          <a:ln w="9525">
            <a:solidFill>
              <a:srgbClr val="EB7226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TextBox 15"/>
          <p:cNvSpPr txBox="1"/>
          <p:nvPr/>
        </p:nvSpPr>
        <p:spPr>
          <a:xfrm>
            <a:off x="3149484" y="6234329"/>
            <a:ext cx="1279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latin typeface="+mn-ea"/>
                <a:ea typeface="+mn-ea"/>
              </a:rPr>
              <a:t>기존 사업자</a:t>
            </a:r>
          </a:p>
        </p:txBody>
      </p:sp>
      <p:sp>
        <p:nvSpPr>
          <p:cNvPr id="17" name="양쪽 모서리가 잘린 사각형 16"/>
          <p:cNvSpPr/>
          <p:nvPr/>
        </p:nvSpPr>
        <p:spPr bwMode="auto">
          <a:xfrm>
            <a:off x="4560080" y="3529860"/>
            <a:ext cx="720080" cy="2440296"/>
          </a:xfrm>
          <a:prstGeom prst="snip2SameRect">
            <a:avLst/>
          </a:prstGeom>
          <a:solidFill>
            <a:srgbClr val="A0CBB7"/>
          </a:solidFill>
          <a:ln w="9525">
            <a:solidFill>
              <a:srgbClr val="36A57F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TextBox 17"/>
          <p:cNvSpPr txBox="1"/>
          <p:nvPr/>
        </p:nvSpPr>
        <p:spPr>
          <a:xfrm>
            <a:off x="4429001" y="6229640"/>
            <a:ext cx="1279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latin typeface="+mn-ea"/>
                <a:ea typeface="+mn-ea"/>
              </a:rPr>
              <a:t>신규 사업자</a:t>
            </a: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442084" y="3007974"/>
            <a:ext cx="2134557" cy="36004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400" b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기존 제도와 친화도</a:t>
            </a:r>
            <a:endParaRPr lang="ko-KR" altLang="en-US" sz="1400" b="1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3270279" y="3021214"/>
            <a:ext cx="2009881" cy="36004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신규 기술 역량</a:t>
            </a: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6458825" y="3021214"/>
            <a:ext cx="2873975" cy="36004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노동집약도와 영세성</a:t>
            </a:r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수요 변동성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58825" y="6234329"/>
            <a:ext cx="1279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latin typeface="+mn-ea"/>
                <a:ea typeface="+mn-ea"/>
              </a:rPr>
              <a:t>갈등 높은 산업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75921" y="6229639"/>
            <a:ext cx="1279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latin typeface="+mn-ea"/>
                <a:ea typeface="+mn-ea"/>
              </a:rPr>
              <a:t>갈등 낮은 산업</a:t>
            </a:r>
          </a:p>
        </p:txBody>
      </p:sp>
      <p:sp>
        <p:nvSpPr>
          <p:cNvPr id="24" name="양쪽 모서리가 잘린 사각형 23"/>
          <p:cNvSpPr/>
          <p:nvPr/>
        </p:nvSpPr>
        <p:spPr bwMode="auto">
          <a:xfrm>
            <a:off x="6754082" y="3599949"/>
            <a:ext cx="720080" cy="2440295"/>
          </a:xfrm>
          <a:prstGeom prst="snip2SameRect">
            <a:avLst/>
          </a:prstGeom>
          <a:solidFill>
            <a:srgbClr val="F6B484"/>
          </a:solidFill>
          <a:ln w="9525">
            <a:solidFill>
              <a:srgbClr val="EB7226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ko-KR" altLang="en-US" sz="1800"/>
          </a:p>
        </p:txBody>
      </p:sp>
      <p:sp>
        <p:nvSpPr>
          <p:cNvPr id="25" name="양쪽 모서리가 잘린 사각형 24"/>
          <p:cNvSpPr/>
          <p:nvPr/>
        </p:nvSpPr>
        <p:spPr bwMode="auto">
          <a:xfrm>
            <a:off x="8055639" y="5240970"/>
            <a:ext cx="720080" cy="799275"/>
          </a:xfrm>
          <a:prstGeom prst="snip2SameRect">
            <a:avLst/>
          </a:prstGeom>
          <a:solidFill>
            <a:srgbClr val="A0CBB7"/>
          </a:solidFill>
          <a:ln w="9525">
            <a:solidFill>
              <a:srgbClr val="36A57F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양쪽 모서리가 잘린 사각형 29"/>
          <p:cNvSpPr/>
          <p:nvPr/>
        </p:nvSpPr>
        <p:spPr bwMode="auto">
          <a:xfrm>
            <a:off x="285582" y="2507674"/>
            <a:ext cx="5422935" cy="360040"/>
          </a:xfrm>
          <a:prstGeom prst="snip2SameRect">
            <a:avLst/>
          </a:prstGeom>
          <a:solidFill>
            <a:srgbClr val="0257A5"/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ko-KR" altLang="en-US" b="1" spc="-12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b="1" spc="-12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spc="-12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 주체간 제도와 기술역량의 비대칭성</a:t>
            </a:r>
          </a:p>
        </p:txBody>
      </p:sp>
      <p:sp>
        <p:nvSpPr>
          <p:cNvPr id="31" name="직사각형 30"/>
          <p:cNvSpPr/>
          <p:nvPr/>
        </p:nvSpPr>
        <p:spPr bwMode="auto">
          <a:xfrm>
            <a:off x="310398" y="2872608"/>
            <a:ext cx="5398120" cy="3856366"/>
          </a:xfrm>
          <a:prstGeom prst="rect">
            <a:avLst/>
          </a:prstGeom>
          <a:noFill/>
          <a:ln w="3175">
            <a:solidFill>
              <a:schemeClr val="accent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양쪽 모서리가 잘린 사각형 31"/>
          <p:cNvSpPr/>
          <p:nvPr/>
        </p:nvSpPr>
        <p:spPr bwMode="auto">
          <a:xfrm>
            <a:off x="6033120" y="2492896"/>
            <a:ext cx="3628838" cy="360040"/>
          </a:xfrm>
          <a:prstGeom prst="snip2Same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ko-KR" altLang="en-US" b="1" spc="-12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산업별 갈등 수준의 차이</a:t>
            </a:r>
            <a:endParaRPr lang="ko-KR" altLang="en-US" b="1" spc="-12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직사각형 32"/>
          <p:cNvSpPr/>
          <p:nvPr/>
        </p:nvSpPr>
        <p:spPr bwMode="auto">
          <a:xfrm>
            <a:off x="6033120" y="2846577"/>
            <a:ext cx="3645916" cy="3856366"/>
          </a:xfrm>
          <a:prstGeom prst="rect">
            <a:avLst/>
          </a:prstGeom>
          <a:noFill/>
          <a:ln w="3175">
            <a:solidFill>
              <a:schemeClr val="accent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6905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직사각형 50"/>
          <p:cNvSpPr/>
          <p:nvPr/>
        </p:nvSpPr>
        <p:spPr bwMode="auto">
          <a:xfrm>
            <a:off x="6569762" y="2173935"/>
            <a:ext cx="2817350" cy="121536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000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갈등은 왜 발생하는가</a:t>
            </a:r>
            <a:r>
              <a:rPr lang="en-US" altLang="ko-KR" dirty="0"/>
              <a:t>?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00472" y="655595"/>
            <a:ext cx="9505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글로벌 경제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/GVC,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과학기술과 사회적 갈등 관련 연구의 흐름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372918" y="1700808"/>
            <a:ext cx="2952328" cy="36004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기회비용 이론</a:t>
            </a:r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손실 회피론</a:t>
            </a: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3545281" y="1698337"/>
            <a:ext cx="2847879" cy="36004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다양성 이론</a:t>
            </a: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6569761" y="1695100"/>
            <a:ext cx="2847735" cy="36004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공공선택이론</a:t>
            </a:r>
          </a:p>
        </p:txBody>
      </p:sp>
      <p:sp>
        <p:nvSpPr>
          <p:cNvPr id="13" name="직사각형 12"/>
          <p:cNvSpPr/>
          <p:nvPr/>
        </p:nvSpPr>
        <p:spPr bwMode="auto">
          <a:xfrm>
            <a:off x="372918" y="2159594"/>
            <a:ext cx="2952328" cy="125951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000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345" y="2188973"/>
            <a:ext cx="2967479" cy="1200329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∙ 이해관계자 간 사회경제적 가치의 충돌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∙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손실 가능성이 발생하거나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,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사회경제적 가치에 대한 기대와 현실의 격차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, 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사회적 이슈에 대한 태도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(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능동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/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수동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</a:rPr>
              <a:t> 차이 때문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</a:endParaRPr>
          </a:p>
        </p:txBody>
      </p:sp>
      <p:sp>
        <p:nvSpPr>
          <p:cNvPr id="16" name="아래쪽 화살표 15"/>
          <p:cNvSpPr/>
          <p:nvPr/>
        </p:nvSpPr>
        <p:spPr bwMode="auto">
          <a:xfrm>
            <a:off x="1739819" y="4475928"/>
            <a:ext cx="280294" cy="199826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/>
          </a:p>
        </p:txBody>
      </p:sp>
      <p:sp>
        <p:nvSpPr>
          <p:cNvPr id="22" name="직사각형 21"/>
          <p:cNvSpPr/>
          <p:nvPr/>
        </p:nvSpPr>
        <p:spPr bwMode="auto">
          <a:xfrm>
            <a:off x="3545280" y="2180421"/>
            <a:ext cx="2764879" cy="121536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000" b="1" spc="-15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45280" y="2214300"/>
            <a:ext cx="2847880" cy="1200329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∙ 사회의 계층간 이동성이 높고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상품이 차별화되어 다양성이 증가하면 갈등이 유발됨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8" name="직사각형 37"/>
          <p:cNvSpPr/>
          <p:nvPr/>
        </p:nvSpPr>
        <p:spPr bwMode="auto">
          <a:xfrm>
            <a:off x="655966" y="3658208"/>
            <a:ext cx="244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노동 집약 산업 상품 가격 하락</a:t>
            </a:r>
          </a:p>
        </p:txBody>
      </p:sp>
      <p:sp>
        <p:nvSpPr>
          <p:cNvPr id="39" name="직사각형 38"/>
          <p:cNvSpPr/>
          <p:nvPr/>
        </p:nvSpPr>
        <p:spPr bwMode="auto">
          <a:xfrm>
            <a:off x="650848" y="4008755"/>
            <a:ext cx="244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자본 집약 산업 상품 가격 상승</a:t>
            </a:r>
          </a:p>
        </p:txBody>
      </p:sp>
      <p:sp>
        <p:nvSpPr>
          <p:cNvPr id="40" name="직사각형 39"/>
          <p:cNvSpPr/>
          <p:nvPr/>
        </p:nvSpPr>
        <p:spPr bwMode="auto">
          <a:xfrm>
            <a:off x="650848" y="4820232"/>
            <a:ext cx="244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소득 격차 심화</a:t>
            </a:r>
          </a:p>
        </p:txBody>
      </p:sp>
      <p:sp>
        <p:nvSpPr>
          <p:cNvPr id="41" name="아래쪽 화살표 40"/>
          <p:cNvSpPr/>
          <p:nvPr/>
        </p:nvSpPr>
        <p:spPr bwMode="auto">
          <a:xfrm>
            <a:off x="1739819" y="5295568"/>
            <a:ext cx="280294" cy="199826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/>
          </a:p>
        </p:txBody>
      </p:sp>
      <p:sp>
        <p:nvSpPr>
          <p:cNvPr id="42" name="직사각형 41"/>
          <p:cNvSpPr/>
          <p:nvPr/>
        </p:nvSpPr>
        <p:spPr bwMode="auto">
          <a:xfrm>
            <a:off x="650848" y="5639872"/>
            <a:ext cx="244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갈등 유발</a:t>
            </a:r>
          </a:p>
        </p:txBody>
      </p:sp>
      <p:sp>
        <p:nvSpPr>
          <p:cNvPr id="43" name="직사각형 42"/>
          <p:cNvSpPr/>
          <p:nvPr/>
        </p:nvSpPr>
        <p:spPr bwMode="auto">
          <a:xfrm>
            <a:off x="3615491" y="3658816"/>
            <a:ext cx="2694668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ko-KR" altLang="en-US" sz="1200" b="1" dirty="0" err="1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고숙련</a:t>
            </a:r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 노동자의 높은 유동성</a:t>
            </a:r>
          </a:p>
        </p:txBody>
      </p:sp>
      <p:sp>
        <p:nvSpPr>
          <p:cNvPr id="44" name="아래쪽 화살표 43"/>
          <p:cNvSpPr/>
          <p:nvPr/>
        </p:nvSpPr>
        <p:spPr bwMode="auto">
          <a:xfrm>
            <a:off x="4835615" y="4042494"/>
            <a:ext cx="280294" cy="199826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/>
          </a:p>
        </p:txBody>
      </p:sp>
      <p:sp>
        <p:nvSpPr>
          <p:cNvPr id="45" name="직사각형 44"/>
          <p:cNvSpPr/>
          <p:nvPr/>
        </p:nvSpPr>
        <p:spPr bwMode="auto">
          <a:xfrm>
            <a:off x="3615491" y="4300686"/>
            <a:ext cx="2694668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상품 다양성 증가</a:t>
            </a:r>
          </a:p>
        </p:txBody>
      </p:sp>
      <p:sp>
        <p:nvSpPr>
          <p:cNvPr id="46" name="아래쪽 화살표 45"/>
          <p:cNvSpPr/>
          <p:nvPr/>
        </p:nvSpPr>
        <p:spPr bwMode="auto">
          <a:xfrm>
            <a:off x="4835615" y="4762739"/>
            <a:ext cx="280294" cy="199826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/>
          </a:p>
        </p:txBody>
      </p:sp>
      <p:sp>
        <p:nvSpPr>
          <p:cNvPr id="47" name="직사각형 46"/>
          <p:cNvSpPr/>
          <p:nvPr/>
        </p:nvSpPr>
        <p:spPr bwMode="auto">
          <a:xfrm>
            <a:off x="3615491" y="5020931"/>
            <a:ext cx="2694668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단기적으로 갈등 증가</a:t>
            </a:r>
          </a:p>
        </p:txBody>
      </p:sp>
      <p:sp>
        <p:nvSpPr>
          <p:cNvPr id="48" name="아래쪽 화살표 47"/>
          <p:cNvSpPr/>
          <p:nvPr/>
        </p:nvSpPr>
        <p:spPr bwMode="auto">
          <a:xfrm>
            <a:off x="4808984" y="5476508"/>
            <a:ext cx="280294" cy="199826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/>
          </a:p>
        </p:txBody>
      </p:sp>
      <p:sp>
        <p:nvSpPr>
          <p:cNvPr id="49" name="직사각형 48"/>
          <p:cNvSpPr/>
          <p:nvPr/>
        </p:nvSpPr>
        <p:spPr bwMode="auto">
          <a:xfrm>
            <a:off x="3588859" y="5734700"/>
            <a:ext cx="2721299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장기적으로 후생을 파레토 개선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595999" y="2214300"/>
            <a:ext cx="2667958" cy="1200329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∙ 정부가 국민 대다수의 공익을 위해 정치경제적 의사결정을 내리지만 오히려 국민의 공익과 갈등을 일으켜 시장경제를 더욱 악화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52" name="직사각형 51"/>
          <p:cNvSpPr/>
          <p:nvPr/>
        </p:nvSpPr>
        <p:spPr bwMode="auto">
          <a:xfrm>
            <a:off x="6765036" y="3667216"/>
            <a:ext cx="2448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정부의 이익과 국민의 이익이 충돌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01272" y="6237042"/>
            <a:ext cx="960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뷰캐넌</a:t>
            </a:r>
            <a:r>
              <a:rPr lang="en-US" altLang="ko-KR" sz="1000" dirty="0"/>
              <a:t>(1962)</a:t>
            </a:r>
            <a:endParaRPr lang="ko-KR" altLang="en-US" sz="1000" dirty="0"/>
          </a:p>
        </p:txBody>
      </p:sp>
      <p:sp>
        <p:nvSpPr>
          <p:cNvPr id="55" name="TextBox 54"/>
          <p:cNvSpPr txBox="1"/>
          <p:nvPr/>
        </p:nvSpPr>
        <p:spPr>
          <a:xfrm>
            <a:off x="192954" y="6136346"/>
            <a:ext cx="298671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/>
              <a:t>카네만 외</a:t>
            </a:r>
            <a:r>
              <a:rPr lang="en-US" altLang="ko-KR" sz="1050" dirty="0"/>
              <a:t>(1999), </a:t>
            </a:r>
            <a:r>
              <a:rPr lang="ko-KR" altLang="en-US" sz="1050" dirty="0"/>
              <a:t>탈러</a:t>
            </a:r>
            <a:r>
              <a:rPr lang="en-US" altLang="ko-KR" sz="1050" dirty="0"/>
              <a:t>(1088</a:t>
            </a:r>
            <a:r>
              <a:rPr lang="en-US" altLang="ko-KR" sz="1000" dirty="0"/>
              <a:t>),</a:t>
            </a:r>
            <a:r>
              <a:rPr lang="en-US" altLang="ko-KR" sz="1050" dirty="0"/>
              <a:t> </a:t>
            </a:r>
            <a:r>
              <a:rPr lang="ko-KR" altLang="en-US" sz="1050" dirty="0"/>
              <a:t>그로스만</a:t>
            </a:r>
            <a:r>
              <a:rPr lang="en-US" altLang="ko-KR" sz="1050" dirty="0"/>
              <a:t>(1991)</a:t>
            </a:r>
          </a:p>
          <a:p>
            <a:r>
              <a:rPr lang="ko-KR" altLang="en-US" sz="1050" dirty="0"/>
              <a:t>달보 </a:t>
            </a:r>
            <a:r>
              <a:rPr lang="en-US" altLang="ko-KR" sz="1050" dirty="0"/>
              <a:t>&amp;</a:t>
            </a:r>
            <a:r>
              <a:rPr lang="ko-KR" altLang="en-US" sz="1050" dirty="0"/>
              <a:t> 달보</a:t>
            </a:r>
            <a:r>
              <a:rPr lang="en-US" altLang="ko-KR" sz="1050" dirty="0"/>
              <a:t>(2011), </a:t>
            </a:r>
            <a:r>
              <a:rPr lang="ko-KR" altLang="en-US" sz="1050" dirty="0"/>
              <a:t>콜리에 </a:t>
            </a:r>
            <a:r>
              <a:rPr lang="en-US" altLang="ko-KR" sz="1050" dirty="0"/>
              <a:t>&amp;</a:t>
            </a:r>
            <a:r>
              <a:rPr lang="ko-KR" altLang="en-US" sz="1050" dirty="0"/>
              <a:t>호플러</a:t>
            </a:r>
            <a:r>
              <a:rPr lang="en-US" altLang="ko-KR" sz="1050" dirty="0"/>
              <a:t>(1998),</a:t>
            </a:r>
          </a:p>
          <a:p>
            <a:r>
              <a:rPr lang="ko-KR" altLang="en-US" sz="1050" dirty="0"/>
              <a:t>채상 </a:t>
            </a:r>
            <a:r>
              <a:rPr lang="en-US" altLang="ko-KR" sz="1050" dirty="0"/>
              <a:t>&amp; </a:t>
            </a:r>
            <a:r>
              <a:rPr lang="ko-KR" altLang="en-US" sz="1050" dirty="0"/>
              <a:t>파르되미켈</a:t>
            </a:r>
            <a:r>
              <a:rPr lang="en-US" altLang="ko-KR" sz="1050" dirty="0"/>
              <a:t>(2009)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45281" y="6160098"/>
            <a:ext cx="2638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/>
              <a:t>버나드 외</a:t>
            </a:r>
            <a:r>
              <a:rPr lang="en-US" altLang="ko-KR" sz="1000" dirty="0"/>
              <a:t>(2007), </a:t>
            </a:r>
            <a:r>
              <a:rPr lang="ko-KR" altLang="en-US" sz="1000" dirty="0"/>
              <a:t>에거</a:t>
            </a:r>
            <a:r>
              <a:rPr lang="en-US" altLang="ko-KR" sz="1000" dirty="0"/>
              <a:t>&amp;</a:t>
            </a:r>
            <a:r>
              <a:rPr lang="ko-KR" altLang="en-US" sz="1000" dirty="0"/>
              <a:t>크릭마이어</a:t>
            </a:r>
            <a:r>
              <a:rPr lang="en-US" altLang="ko-KR" sz="1000" dirty="0"/>
              <a:t>(2009) </a:t>
            </a:r>
          </a:p>
          <a:p>
            <a:r>
              <a:rPr lang="ko-KR" altLang="en-US" sz="1000" dirty="0"/>
              <a:t>슈웬버거</a:t>
            </a:r>
            <a:r>
              <a:rPr lang="en-US" altLang="ko-KR" sz="1000" dirty="0"/>
              <a:t>&amp;</a:t>
            </a:r>
            <a:r>
              <a:rPr lang="ko-KR" altLang="en-US" sz="1000" dirty="0"/>
              <a:t>우드랜드</a:t>
            </a:r>
            <a:r>
              <a:rPr lang="en-US" altLang="ko-KR" sz="1000" dirty="0"/>
              <a:t>(2015)</a:t>
            </a:r>
          </a:p>
        </p:txBody>
      </p:sp>
    </p:spTree>
    <p:extLst>
      <p:ext uri="{BB962C8B-B14F-4D97-AF65-F5344CB8AC3E}">
        <p14:creationId xmlns:p14="http://schemas.microsoft.com/office/powerpoint/2010/main" val="3086764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주요 산업의 특성 식별 및 갈등 요인 기준 유형화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4089" y="678841"/>
            <a:ext cx="93602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노동 집약도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창업자 중 高숙련 노동자의 비중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다양성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기준으로 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 산업을 계층적 클러스터링 후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개념화하면 다음과 같은 유형으로 분류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842953" y="2505111"/>
            <a:ext cx="4004879" cy="252000"/>
          </a:xfrm>
          <a:prstGeom prst="rect">
            <a:avLst/>
          </a:prstGeom>
          <a:solidFill>
            <a:srgbClr val="0257A5"/>
          </a:solidFill>
          <a:ln w="3175">
            <a:solidFill>
              <a:schemeClr val="tx2">
                <a:lumMod val="40000"/>
                <a:lumOff val="60000"/>
              </a:schemeClr>
            </a:solidFill>
            <a:prstDash val="sysDot"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노동 집약도↑ 다양성 ↓</a:t>
            </a:r>
            <a:endParaRPr lang="ko-KR" altLang="en-US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4881116" y="2505111"/>
            <a:ext cx="3960440" cy="252000"/>
          </a:xfrm>
          <a:prstGeom prst="rect">
            <a:avLst/>
          </a:prstGeom>
          <a:solidFill>
            <a:srgbClr val="0257A5"/>
          </a:solidFill>
          <a:ln w="3175">
            <a:solidFill>
              <a:schemeClr val="tx2">
                <a:lumMod val="40000"/>
                <a:lumOff val="60000"/>
              </a:schemeClr>
            </a:solidFill>
            <a:prstDash val="sysDot"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노동 집약도↑ 다양성 ↑</a:t>
            </a:r>
            <a:endParaRPr lang="ko-KR" altLang="en-US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842953" y="4525826"/>
            <a:ext cx="4004879" cy="252000"/>
          </a:xfrm>
          <a:prstGeom prst="rect">
            <a:avLst/>
          </a:prstGeom>
          <a:solidFill>
            <a:srgbClr val="0257A5"/>
          </a:solidFill>
          <a:ln w="3175">
            <a:solidFill>
              <a:schemeClr val="tx2">
                <a:lumMod val="40000"/>
                <a:lumOff val="60000"/>
              </a:schemeClr>
            </a:solidFill>
            <a:prstDash val="sysDot"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노동 집약도↓ 다양성 ↓</a:t>
            </a:r>
            <a:endParaRPr lang="ko-KR" altLang="en-US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4852148" y="4513126"/>
            <a:ext cx="4004879" cy="252000"/>
          </a:xfrm>
          <a:prstGeom prst="rect">
            <a:avLst/>
          </a:prstGeom>
          <a:solidFill>
            <a:srgbClr val="0257A5"/>
          </a:solidFill>
          <a:ln w="3175">
            <a:solidFill>
              <a:schemeClr val="tx2">
                <a:lumMod val="40000"/>
                <a:lumOff val="60000"/>
              </a:schemeClr>
            </a:solidFill>
            <a:prstDash val="sysDot"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노동 집약도↓ 다양성 ↑</a:t>
            </a:r>
            <a:endParaRPr lang="ko-KR" altLang="en-US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842953" y="2501909"/>
            <a:ext cx="4004880" cy="4106398"/>
          </a:xfrm>
          <a:prstGeom prst="rect">
            <a:avLst/>
          </a:prstGeom>
          <a:noFill/>
          <a:ln w="3175">
            <a:solidFill>
              <a:schemeClr val="accent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4846196" y="2496622"/>
            <a:ext cx="4004880" cy="4106398"/>
          </a:xfrm>
          <a:prstGeom prst="rect">
            <a:avLst/>
          </a:prstGeom>
          <a:noFill/>
          <a:ln w="3175">
            <a:solidFill>
              <a:schemeClr val="accent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8638" y="6569229"/>
            <a:ext cx="81468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dirty="0"/>
              <a:t>데이터</a:t>
            </a:r>
            <a:r>
              <a:rPr lang="en-US" altLang="ko-KR" sz="1050" dirty="0"/>
              <a:t>: WORLD KLEMS, </a:t>
            </a:r>
            <a:r>
              <a:rPr lang="ko-KR" altLang="en-US" sz="1050" dirty="0"/>
              <a:t>중소벤처기업부 통계자료</a:t>
            </a:r>
            <a:r>
              <a:rPr lang="en-US" altLang="ko-KR" sz="1050" dirty="0"/>
              <a:t>, ADR : Alternative Dispute Resolution, DAD : Decide-Announce-Defend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868973" y="2874042"/>
            <a:ext cx="7891025" cy="3593974"/>
            <a:chOff x="868973" y="2874042"/>
            <a:chExt cx="7891025" cy="3593974"/>
          </a:xfrm>
        </p:grpSpPr>
        <p:sp>
          <p:nvSpPr>
            <p:cNvPr id="20" name="직사각형 19"/>
            <p:cNvSpPr/>
            <p:nvPr/>
          </p:nvSpPr>
          <p:spPr>
            <a:xfrm>
              <a:off x="868973" y="2886742"/>
              <a:ext cx="7168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1450" lvl="0" indent="-171450">
                <a:buBlip>
                  <a:blip r:embed="rId2"/>
                </a:buBlip>
              </a:pPr>
              <a:r>
                <a:rPr lang="ko-KR" altLang="en-US" sz="1400" b="1" dirty="0">
                  <a:ln>
                    <a:solidFill>
                      <a:srgbClr val="0F6FC6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운수</a:t>
              </a:r>
              <a:endParaRPr lang="en-US" altLang="ko-KR" sz="1200" b="1" dirty="0">
                <a:solidFill>
                  <a:srgbClr val="FF99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62674" y="3220741"/>
              <a:ext cx="37973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spc="-15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규제 갈등이 심화된 분야로서 소상공인이 많음</a:t>
              </a:r>
              <a:endParaRPr lang="en-US" altLang="ko-KR" sz="1400" b="1" spc="-150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endParaRPr>
            </a:p>
            <a:p>
              <a:pPr algn="ctr"/>
              <a:r>
                <a:rPr lang="ko-KR" altLang="en-US" sz="1400" b="1" spc="-15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전통적으로 기술의 복잡도</a:t>
              </a:r>
              <a:r>
                <a:rPr lang="en-US" altLang="ko-KR" sz="1400" b="1" spc="-15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/</a:t>
              </a:r>
              <a:r>
                <a:rPr lang="ko-KR" altLang="en-US" sz="1400" b="1" spc="-15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누적성</a:t>
              </a:r>
              <a:r>
                <a:rPr lang="en-US" altLang="ko-KR" sz="1400" b="1" spc="-15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/</a:t>
              </a:r>
              <a:r>
                <a:rPr lang="ko-KR" altLang="en-US" sz="1400" b="1" spc="-15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전유성이 낮으나</a:t>
              </a:r>
              <a:endParaRPr lang="en-US" altLang="ko-KR" sz="1400" b="1" spc="-150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endParaRPr>
            </a:p>
            <a:p>
              <a:pPr algn="ctr"/>
              <a:r>
                <a:rPr lang="ko-KR" altLang="en-US" sz="1400" b="1" spc="-15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다양성이 지속 공급되고 있음</a:t>
              </a:r>
              <a:endParaRPr lang="en-US" altLang="ko-KR" sz="1400" b="1" spc="-150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endParaRPr>
            </a:p>
            <a:p>
              <a:pPr algn="ctr"/>
              <a:r>
                <a:rPr lang="ko-KR" altLang="en-US" sz="1400" b="1" spc="-15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갈등관리 방식이 </a:t>
              </a:r>
              <a:r>
                <a:rPr lang="en-US" altLang="ko-KR" sz="1400" b="1" spc="-15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DAD </a:t>
              </a:r>
              <a:r>
                <a:rPr lang="ko-KR" altLang="en-US" sz="1400" b="1" spc="-15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형태를 띄어 왔음</a:t>
              </a: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001791" y="2874042"/>
              <a:ext cx="118494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1450" lvl="0" indent="-171450">
                <a:buBlip>
                  <a:blip r:embed="rId2"/>
                </a:buBlip>
              </a:pPr>
              <a:r>
                <a:rPr lang="ko-KR" altLang="en-US" sz="1400" b="1" dirty="0">
                  <a:ln>
                    <a:solidFill>
                      <a:srgbClr val="0F6FC6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농업</a:t>
              </a:r>
              <a:r>
                <a:rPr lang="en-US" altLang="ko-KR" sz="1400" b="1" dirty="0">
                  <a:ln>
                    <a:solidFill>
                      <a:srgbClr val="0F6FC6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1400" b="1" dirty="0">
                  <a:ln>
                    <a:solidFill>
                      <a:srgbClr val="0F6FC6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유통</a:t>
              </a:r>
              <a:endParaRPr lang="en-US" altLang="ko-KR" sz="1200" b="1" dirty="0">
                <a:solidFill>
                  <a:srgbClr val="FF99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028835" y="3256853"/>
              <a:ext cx="3496309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400" b="1" spc="-15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다양성을 무시한 일괄적인 규제로 기득권의 위치가 공고하기에 규제 갈등이 심화됨</a:t>
              </a:r>
              <a:endParaRPr lang="en-US" altLang="ko-KR" sz="1400" b="1" spc="-150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endParaRPr>
            </a:p>
            <a:p>
              <a:pPr algn="ctr"/>
              <a:r>
                <a:rPr lang="ko-KR" altLang="en-US" sz="1400" b="1" spc="-15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전통적으로 기술의 복잡도/누적성/전유성이 낮고 농업</a:t>
              </a:r>
              <a:r>
                <a:rPr lang="en-US" altLang="ko-KR" sz="1400" b="1" spc="-15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, </a:t>
              </a:r>
              <a:r>
                <a:rPr lang="ko-KR" altLang="en-US" sz="1400" b="1" spc="-15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유통에 비해 시장집중도는 높음</a:t>
              </a:r>
              <a:endParaRPr lang="en-US" altLang="ko-KR" dirty="0"/>
            </a:p>
            <a:p>
              <a:pPr algn="ctr"/>
              <a:r>
                <a:rPr lang="ko-KR" altLang="en-US" sz="1400" b="1" spc="-15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최근 갈등관리 방식은 </a:t>
              </a:r>
              <a:r>
                <a:rPr lang="en-US" altLang="ko-KR" sz="1400" b="1" spc="-15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ADR </a:t>
              </a:r>
              <a:r>
                <a:rPr lang="ko-KR" altLang="en-US" sz="1400" b="1" spc="-15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형태를 띄고 있음</a:t>
              </a:r>
              <a:endParaRPr lang="en-US" altLang="ko-KR" sz="1400" b="1" spc="-150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868973" y="4921946"/>
              <a:ext cx="118494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1450" lvl="0" indent="-171450">
                <a:buBlip>
                  <a:blip r:embed="rId2"/>
                </a:buBlip>
              </a:pPr>
              <a:r>
                <a:rPr lang="ko-KR" altLang="en-US" sz="1400" b="1" dirty="0">
                  <a:ln>
                    <a:solidFill>
                      <a:srgbClr val="0F6FC6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제약</a:t>
              </a:r>
              <a:r>
                <a:rPr lang="en-US" altLang="ko-KR" sz="1400" b="1" dirty="0">
                  <a:ln>
                    <a:solidFill>
                      <a:srgbClr val="0F6FC6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1400" b="1" dirty="0">
                  <a:ln>
                    <a:solidFill>
                      <a:srgbClr val="0F6FC6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의료</a:t>
              </a:r>
              <a:endParaRPr lang="en-US" altLang="ko-KR" sz="1200" b="1" dirty="0">
                <a:solidFill>
                  <a:srgbClr val="FF99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028834" y="5298465"/>
              <a:ext cx="3618123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400" b="1" spc="-15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정태적 규제에 비해 기술혁신 속도가 빨라 불확실성이 높아지면서 법</a:t>
              </a:r>
              <a:r>
                <a:rPr lang="en-US" altLang="ko-KR" sz="1400" b="1" spc="-15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, </a:t>
              </a:r>
              <a:r>
                <a:rPr lang="ko-KR" altLang="en-US" sz="1400" b="1" spc="-15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제도적 대응이 미비하거나 산업정책을 공격적으로 추진하기 어려움</a:t>
              </a:r>
              <a:endParaRPr lang="en-US" altLang="ko-KR" sz="1400" b="1" spc="-150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endParaRPr>
            </a:p>
            <a:p>
              <a:pPr algn="ctr"/>
              <a:r>
                <a:rPr lang="ko-KR" altLang="en-US" sz="1400" b="1" spc="-15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공공성이 인정되어 정부가 개입하여 전환</a:t>
              </a:r>
              <a:r>
                <a:rPr lang="en-US" altLang="ko-KR" sz="1400" b="1" spc="-15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, </a:t>
              </a:r>
              <a:r>
                <a:rPr lang="ko-KR" altLang="en-US" sz="1400" b="1" spc="-15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확산 사업을 적극적으로 추진</a:t>
              </a:r>
              <a:r>
                <a:rPr lang="en-US" altLang="ko-KR" sz="1400" b="1" spc="-15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(DAD)</a:t>
              </a: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4962674" y="4909246"/>
              <a:ext cx="118494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1450" lvl="0" indent="-171450">
                <a:buBlip>
                  <a:blip r:embed="rId2"/>
                </a:buBlip>
              </a:pPr>
              <a:r>
                <a:rPr lang="ko-KR" altLang="en-US" sz="1400" b="1" dirty="0">
                  <a:ln>
                    <a:solidFill>
                      <a:srgbClr val="0F6FC6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제조</a:t>
              </a:r>
              <a:r>
                <a:rPr lang="en-US" altLang="ko-KR" sz="1400" b="1" dirty="0">
                  <a:ln>
                    <a:solidFill>
                      <a:srgbClr val="0F6FC6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1400" b="1" dirty="0">
                  <a:ln>
                    <a:solidFill>
                      <a:srgbClr val="0F6FC6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금융</a:t>
              </a:r>
              <a:endParaRPr lang="en-US" altLang="ko-KR" sz="1200" b="1" dirty="0">
                <a:solidFill>
                  <a:srgbClr val="FF99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5047072" y="5285765"/>
              <a:ext cx="349630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400" b="1" spc="-15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개별 산업별 일괄적인 기존 규제들과 충돌하고 있으나 투자도 많고 노동집약도가 낮으며 발전속도가 빠르고 품질 조정이 많이 이루어짐</a:t>
              </a:r>
              <a:endParaRPr lang="en-US" altLang="ko-KR" sz="1400" b="1" spc="-150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endParaRPr>
            </a:p>
            <a:p>
              <a:pPr algn="ctr"/>
              <a:r>
                <a:rPr lang="ko-KR" altLang="en-US" sz="1400" b="1" spc="-15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공정위의 역할이 중요</a:t>
              </a:r>
              <a:r>
                <a:rPr lang="en-US" altLang="ko-KR" sz="1400" b="1" spc="-15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(</a:t>
              </a:r>
              <a:r>
                <a:rPr lang="ko-KR" altLang="en-US" sz="1400" b="1" spc="-15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하도급</a:t>
              </a:r>
              <a:r>
                <a:rPr lang="en-US" altLang="ko-KR" sz="1400" b="1" spc="-15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, </a:t>
              </a:r>
              <a:r>
                <a:rPr lang="ko-KR" altLang="en-US" sz="1400" b="1" spc="-15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플랫폼 독점 등</a:t>
              </a:r>
              <a:r>
                <a:rPr lang="en-US" altLang="ko-KR" sz="1400" b="1" spc="-15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)</a:t>
              </a:r>
            </a:p>
          </p:txBody>
        </p:sp>
      </p:grpSp>
      <p:pic>
        <p:nvPicPr>
          <p:cNvPr id="1026" name="Picture 2" descr="MGI digitization index">
            <a:extLst>
              <a:ext uri="{FF2B5EF4-FFF2-40B4-BE49-F238E27FC236}">
                <a16:creationId xmlns:a16="http://schemas.microsoft.com/office/drawing/2014/main" id="{6084DD17-A5AA-49D1-82F7-79065103A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08" y="754569"/>
            <a:ext cx="588645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412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AI</a:t>
            </a:r>
            <a:r>
              <a:rPr lang="ko-KR" altLang="en-US" dirty="0" smtClean="0"/>
              <a:t>가 주도하는 디지털 전환 또한 </a:t>
            </a:r>
            <a:r>
              <a:rPr lang="en-US" altLang="ko-KR" dirty="0" smtClean="0"/>
              <a:t>... 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3901" y="1772816"/>
            <a:ext cx="9505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미래는 이미 와 있다</a:t>
            </a:r>
            <a:r>
              <a:rPr lang="en-US" altLang="ko-KR" sz="2400" b="1" dirty="0" smtClean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93663"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단지 널리 퍼지지 않았을 뿐이다</a:t>
            </a:r>
            <a:r>
              <a:rPr lang="en-US" altLang="ko-KR" sz="2400" b="1" dirty="0" smtClean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93663" algn="ctr">
              <a:lnSpc>
                <a:spcPct val="150000"/>
              </a:lnSpc>
            </a:pPr>
            <a:r>
              <a:rPr lang="en-US" altLang="ko-KR" sz="2400" b="1" dirty="0" smtClean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The future is already here.</a:t>
            </a:r>
          </a:p>
          <a:p>
            <a:pPr marL="93663" algn="ctr">
              <a:lnSpc>
                <a:spcPct val="150000"/>
              </a:lnSpc>
            </a:pPr>
            <a:r>
              <a:rPr lang="en-US" altLang="ko-KR" sz="2400" b="1" dirty="0" smtClean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It’s just unevenly distributed.</a:t>
            </a:r>
          </a:p>
          <a:p>
            <a:pPr marL="93663" algn="ctr">
              <a:lnSpc>
                <a:spcPct val="150000"/>
              </a:lnSpc>
            </a:pPr>
            <a:r>
              <a:rPr lang="en-US" altLang="ko-KR" sz="2400" b="1" dirty="0" smtClean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2400" b="1" dirty="0" smtClean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윌리엄 깁슨 </a:t>
            </a:r>
            <a:r>
              <a:rPr lang="en-US" altLang="ko-KR" sz="2400" b="1" dirty="0" smtClean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6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auto">
          <a:xfrm>
            <a:off x="5179202" y="4980360"/>
            <a:ext cx="4180831" cy="190119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/>
          </a:p>
        </p:txBody>
      </p:sp>
      <p:graphicFrame>
        <p:nvGraphicFramePr>
          <p:cNvPr id="109" name="차트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301613"/>
              </p:ext>
            </p:extLst>
          </p:nvPr>
        </p:nvGraphicFramePr>
        <p:xfrm>
          <a:off x="5279137" y="5204097"/>
          <a:ext cx="3971782" cy="1452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1" name="그림 90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16" y="3950779"/>
            <a:ext cx="1332000" cy="93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혁신이 먼저인가</a:t>
            </a:r>
            <a:r>
              <a:rPr lang="en-US" altLang="ko-KR" dirty="0"/>
              <a:t>, </a:t>
            </a:r>
            <a:r>
              <a:rPr lang="ko-KR" altLang="en-US" dirty="0"/>
              <a:t>공정 ∙ 공평한 분배가 먼저인가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0472" y="764704"/>
            <a:ext cx="93330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갈등은 사회가 진화하는 과정에 필연적으로 발생하는 것이지만</a:t>
            </a:r>
            <a:endParaRPr lang="en-US" altLang="ko-KR" sz="2000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갈등이 심화됨으로써 혁신과 신 산업의 성장이 지체된다</a:t>
            </a:r>
            <a:endParaRPr lang="en-US" altLang="ko-KR" sz="2000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☞ 혁신을 위해 오히려 사회적 자본 축적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제도 ∙ 정책 개선을 통한 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속도 조절과 갈등 관리가 중요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양쪽 모서리가 잘린 사각형 7"/>
          <p:cNvSpPr/>
          <p:nvPr/>
        </p:nvSpPr>
        <p:spPr bwMode="auto">
          <a:xfrm>
            <a:off x="5097016" y="2984128"/>
            <a:ext cx="4320000" cy="360040"/>
          </a:xfrm>
          <a:prstGeom prst="snip2Same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altLang="ko-KR" b="1" spc="-15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spc="-15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규제 부담</a:t>
            </a:r>
            <a:r>
              <a:rPr lang="en-US" altLang="ko-KR" b="1" spc="-15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b="1" spc="-15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 제약 및 규제 대응에 자원 낭비</a:t>
            </a:r>
            <a:r>
              <a:rPr lang="en-US" altLang="ko-KR" b="1" spc="-15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b="1" spc="-15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5097016" y="3344168"/>
            <a:ext cx="4320000" cy="3537387"/>
          </a:xfrm>
          <a:prstGeom prst="rect">
            <a:avLst/>
          </a:prstGeom>
          <a:noFill/>
          <a:ln w="3175">
            <a:solidFill>
              <a:schemeClr val="accent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직사각형 9"/>
          <p:cNvSpPr/>
          <p:nvPr/>
        </p:nvSpPr>
        <p:spPr>
          <a:xfrm>
            <a:off x="5169024" y="3445054"/>
            <a:ext cx="40703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>
              <a:buBlip>
                <a:blip r:embed="rId4"/>
              </a:buBlip>
            </a:pPr>
            <a:r>
              <a:rPr lang="ko-KR" altLang="en-US" sz="1400" b="1" spc="-150" dirty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규제 혁신 중이나 여전히 사업의 저해 요인으로 인식 </a:t>
            </a:r>
            <a:endParaRPr lang="en-US" altLang="ko-KR" sz="1200" b="1" spc="-150" dirty="0">
              <a:solidFill>
                <a:srgbClr val="FF99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1062" y="4885532"/>
            <a:ext cx="2710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우리나라 사업자의 규제 부담 역순위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21181" y="6666111"/>
            <a:ext cx="21307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※ 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출처 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: World Bank(2018), 『TCdata360』 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0" name="양쪽 모서리가 잘린 사각형 29"/>
          <p:cNvSpPr/>
          <p:nvPr/>
        </p:nvSpPr>
        <p:spPr bwMode="auto">
          <a:xfrm>
            <a:off x="488504" y="2984128"/>
            <a:ext cx="4320000" cy="360040"/>
          </a:xfrm>
          <a:prstGeom prst="snip2Same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en-US" altLang="ko-KR" b="1" spc="-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spc="-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사회적 자본</a:t>
            </a:r>
            <a:r>
              <a:rPr lang="en-US" altLang="ko-KR" b="1" spc="-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b="1" spc="-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결속력</a:t>
            </a:r>
            <a:r>
              <a:rPr lang="en-US" altLang="ko-KR" b="1" spc="-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spc="-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소통 및 배려</a:t>
            </a:r>
            <a:r>
              <a:rPr lang="en-US" altLang="ko-KR" b="1" spc="-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spc="-1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신뢰 부족</a:t>
            </a:r>
          </a:p>
        </p:txBody>
      </p:sp>
      <p:sp>
        <p:nvSpPr>
          <p:cNvPr id="31" name="직사각형 30"/>
          <p:cNvSpPr/>
          <p:nvPr/>
        </p:nvSpPr>
        <p:spPr bwMode="auto">
          <a:xfrm>
            <a:off x="479880" y="3353181"/>
            <a:ext cx="4328623" cy="3528374"/>
          </a:xfrm>
          <a:prstGeom prst="rect">
            <a:avLst/>
          </a:prstGeom>
          <a:noFill/>
          <a:ln w="3175">
            <a:solidFill>
              <a:schemeClr val="accent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47226" y="3445054"/>
            <a:ext cx="44053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>
              <a:buBlip>
                <a:blip r:embed="rId4"/>
              </a:buBlip>
            </a:pPr>
            <a:r>
              <a:rPr lang="ko-KR" altLang="en-US" sz="1400" b="1" spc="-100" dirty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사회적 합의 도출이 어려워 갈등 심화</a:t>
            </a:r>
            <a:r>
              <a:rPr lang="en-US" altLang="ko-KR" sz="1400" b="1" spc="-100" dirty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  <a:r>
              <a:rPr lang="ko-KR" altLang="en-US" sz="1400" b="1" spc="-100" dirty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및 신산업 정체</a:t>
            </a:r>
            <a:r>
              <a:rPr lang="en-US" altLang="ko-KR" sz="1400" b="1" spc="-100" dirty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  </a:t>
            </a:r>
            <a:r>
              <a:rPr lang="ko-KR" altLang="en-US" sz="1400" b="1" spc="-100" dirty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  <a:endParaRPr lang="en-US" altLang="ko-KR" sz="1200" b="1" spc="-100" dirty="0">
              <a:solidFill>
                <a:srgbClr val="FF99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1282" y="6656537"/>
            <a:ext cx="31085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※ 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출처 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: Legatum Institute(2018), 『Legatum Prosperity Index』 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2" name="직사각형 31"/>
          <p:cNvSpPr/>
          <p:nvPr/>
        </p:nvSpPr>
        <p:spPr bwMode="auto">
          <a:xfrm>
            <a:off x="564477" y="4850143"/>
            <a:ext cx="4180831" cy="18063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/>
          </a:p>
        </p:txBody>
      </p:sp>
      <p:sp>
        <p:nvSpPr>
          <p:cNvPr id="35" name="TextBox 34"/>
          <p:cNvSpPr txBox="1"/>
          <p:nvPr/>
        </p:nvSpPr>
        <p:spPr>
          <a:xfrm>
            <a:off x="1640632" y="4875082"/>
            <a:ext cx="2095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우리나라 사회적 자본 순위</a:t>
            </a:r>
          </a:p>
        </p:txBody>
      </p:sp>
      <p:grpSp>
        <p:nvGrpSpPr>
          <p:cNvPr id="92" name="그룹 91"/>
          <p:cNvGrpSpPr/>
          <p:nvPr/>
        </p:nvGrpSpPr>
        <p:grpSpPr>
          <a:xfrm>
            <a:off x="703626" y="5207058"/>
            <a:ext cx="3915324" cy="1449478"/>
            <a:chOff x="703626" y="4436126"/>
            <a:chExt cx="3915324" cy="1521064"/>
          </a:xfrm>
        </p:grpSpPr>
        <p:graphicFrame>
          <p:nvGraphicFramePr>
            <p:cNvPr id="66" name="차트 6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96205593"/>
                </p:ext>
              </p:extLst>
            </p:nvPr>
          </p:nvGraphicFramePr>
          <p:xfrm>
            <a:off x="703626" y="4436126"/>
            <a:ext cx="3910695" cy="15210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67" name="모서리가 둥근 직사각형 66"/>
            <p:cNvSpPr/>
            <p:nvPr/>
          </p:nvSpPr>
          <p:spPr bwMode="auto">
            <a:xfrm>
              <a:off x="3967018" y="4480498"/>
              <a:ext cx="504056" cy="216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050" spc="-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2018</a:t>
              </a:r>
              <a:endParaRPr lang="ko-KR" altLang="en-US" sz="105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8" name="모서리가 둥근 직사각형 67"/>
            <p:cNvSpPr/>
            <p:nvPr/>
          </p:nvSpPr>
          <p:spPr bwMode="auto">
            <a:xfrm>
              <a:off x="2926673" y="4480498"/>
              <a:ext cx="504056" cy="216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050" spc="-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2016</a:t>
              </a:r>
              <a:endParaRPr lang="ko-KR" altLang="en-US" sz="105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9" name="모서리가 둥근 직사각형 68"/>
            <p:cNvSpPr/>
            <p:nvPr/>
          </p:nvSpPr>
          <p:spPr bwMode="auto">
            <a:xfrm>
              <a:off x="1886329" y="4480498"/>
              <a:ext cx="504056" cy="216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050" spc="-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2014</a:t>
              </a:r>
              <a:endParaRPr lang="ko-KR" altLang="en-US" sz="105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0" name="모서리가 둥근 직사각형 69"/>
            <p:cNvSpPr/>
            <p:nvPr/>
          </p:nvSpPr>
          <p:spPr bwMode="auto">
            <a:xfrm>
              <a:off x="845985" y="4480498"/>
              <a:ext cx="504056" cy="216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050" spc="-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2012</a:t>
              </a:r>
              <a:endParaRPr lang="ko-KR" altLang="en-US" sz="105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935139" y="4732924"/>
              <a:ext cx="34176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accent1">
                      <a:lumMod val="50000"/>
                    </a:schemeClr>
                  </a:solidFill>
                  <a:latin typeface="+mn-ea"/>
                  <a:ea typeface="+mn-ea"/>
                </a:rPr>
                <a:t>70</a:t>
              </a:r>
              <a:endParaRPr lang="ko-KR" altLang="en-US" sz="7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457860" y="4823726"/>
              <a:ext cx="34176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accent1">
                      <a:lumMod val="50000"/>
                    </a:schemeClr>
                  </a:solidFill>
                  <a:latin typeface="+mn-ea"/>
                  <a:ea typeface="+mn-ea"/>
                </a:rPr>
                <a:t>77</a:t>
              </a:r>
              <a:endParaRPr lang="ko-KR" altLang="en-US" sz="7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977387" y="4938162"/>
              <a:ext cx="34176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accent1">
                      <a:lumMod val="50000"/>
                    </a:schemeClr>
                  </a:solidFill>
                  <a:latin typeface="+mn-ea"/>
                  <a:ea typeface="+mn-ea"/>
                </a:rPr>
                <a:t>81</a:t>
              </a:r>
              <a:endParaRPr lang="ko-KR" altLang="en-US" sz="7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496935" y="5264951"/>
              <a:ext cx="34176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accent1">
                      <a:lumMod val="50000"/>
                    </a:schemeClr>
                  </a:solidFill>
                  <a:latin typeface="+mn-ea"/>
                  <a:ea typeface="+mn-ea"/>
                </a:rPr>
                <a:t>93</a:t>
              </a:r>
              <a:endParaRPr lang="ko-KR" altLang="en-US" sz="7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977186" y="5591456"/>
              <a:ext cx="40107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spc="-50" dirty="0">
                  <a:solidFill>
                    <a:schemeClr val="accent1">
                      <a:lumMod val="50000"/>
                    </a:schemeClr>
                  </a:solidFill>
                  <a:latin typeface="+mn-ea"/>
                  <a:ea typeface="+mn-ea"/>
                </a:rPr>
                <a:t>105</a:t>
              </a:r>
              <a:endParaRPr lang="ko-KR" altLang="en-US" sz="700" b="1" spc="-5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502251" y="5568745"/>
              <a:ext cx="40107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spc="-50" dirty="0">
                  <a:solidFill>
                    <a:schemeClr val="accent1">
                      <a:lumMod val="50000"/>
                    </a:schemeClr>
                  </a:solidFill>
                  <a:latin typeface="+mn-ea"/>
                  <a:ea typeface="+mn-ea"/>
                </a:rPr>
                <a:t>104</a:t>
              </a:r>
              <a:endParaRPr lang="ko-KR" altLang="en-US" sz="700" b="1" spc="-5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061817" y="5103445"/>
              <a:ext cx="34176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accent1">
                      <a:lumMod val="50000"/>
                    </a:schemeClr>
                  </a:solidFill>
                  <a:latin typeface="+mn-ea"/>
                  <a:ea typeface="+mn-ea"/>
                </a:rPr>
                <a:t>87</a:t>
              </a:r>
              <a:endParaRPr lang="ko-KR" altLang="en-US" sz="70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518969" y="4731892"/>
              <a:ext cx="109998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dirty="0">
                  <a:latin typeface="+mn-ea"/>
                  <a:ea typeface="+mn-ea"/>
                </a:rPr>
                <a:t>(</a:t>
              </a:r>
              <a:r>
                <a:rPr lang="ko-KR" altLang="en-US" sz="800" dirty="0">
                  <a:latin typeface="+mn-ea"/>
                  <a:ea typeface="+mn-ea"/>
                </a:rPr>
                <a:t>총 국가 수 </a:t>
              </a:r>
              <a:r>
                <a:rPr lang="en-US" altLang="ko-KR" sz="800" dirty="0">
                  <a:latin typeface="+mn-ea"/>
                  <a:ea typeface="+mn-ea"/>
                </a:rPr>
                <a:t>: 149</a:t>
              </a:r>
              <a:r>
                <a:rPr lang="ko-KR" altLang="en-US" sz="800" dirty="0">
                  <a:latin typeface="+mn-ea"/>
                  <a:ea typeface="+mn-ea"/>
                </a:rPr>
                <a:t>개</a:t>
              </a:r>
              <a:r>
                <a:rPr lang="en-US" altLang="ko-KR" sz="800" dirty="0">
                  <a:latin typeface="+mn-ea"/>
                  <a:ea typeface="+mn-ea"/>
                </a:rPr>
                <a:t>)</a:t>
              </a:r>
              <a:endParaRPr lang="ko-KR" altLang="en-US" sz="800" dirty="0">
                <a:latin typeface="+mn-ea"/>
                <a:ea typeface="+mn-ea"/>
              </a:endParaRPr>
            </a:p>
          </p:txBody>
        </p:sp>
      </p:grpSp>
      <p:sp>
        <p:nvSpPr>
          <p:cNvPr id="86" name="모서리가 둥근 직사각형 17">
            <a:extLst>
              <a:ext uri="{FF2B5EF4-FFF2-40B4-BE49-F238E27FC236}">
                <a16:creationId xmlns:a16="http://schemas.microsoft.com/office/drawing/2014/main" id="{2E86810D-805C-49BF-8D8A-4D4C78189B19}"/>
              </a:ext>
            </a:extLst>
          </p:cNvPr>
          <p:cNvSpPr/>
          <p:nvPr/>
        </p:nvSpPr>
        <p:spPr bwMode="auto">
          <a:xfrm>
            <a:off x="610390" y="3815789"/>
            <a:ext cx="1260000" cy="180069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b="1" spc="-1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택시</a:t>
            </a:r>
            <a:r>
              <a:rPr lang="en-US" altLang="ko-KR" sz="1000" b="1" spc="-1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000" b="1" spc="-1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카풀 사업자 갈등</a:t>
            </a:r>
          </a:p>
        </p:txBody>
      </p:sp>
      <p:pic>
        <p:nvPicPr>
          <p:cNvPr id="89" name="그림 88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4300" r="9051" b="14300"/>
          <a:stretch/>
        </p:blipFill>
        <p:spPr>
          <a:xfrm>
            <a:off x="1979016" y="3950779"/>
            <a:ext cx="1332000" cy="93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0" name="모서리가 둥근 직사각형 17">
            <a:extLst>
              <a:ext uri="{FF2B5EF4-FFF2-40B4-BE49-F238E27FC236}">
                <a16:creationId xmlns:a16="http://schemas.microsoft.com/office/drawing/2014/main" id="{2E86810D-805C-49BF-8D8A-4D4C78189B19}"/>
              </a:ext>
            </a:extLst>
          </p:cNvPr>
          <p:cNvSpPr/>
          <p:nvPr/>
        </p:nvSpPr>
        <p:spPr bwMode="auto">
          <a:xfrm>
            <a:off x="2015016" y="3815789"/>
            <a:ext cx="1260000" cy="180069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b="1" spc="-1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의사</a:t>
            </a:r>
            <a:r>
              <a:rPr lang="en-US" altLang="ko-KR" sz="1000" b="1" spc="-1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000" b="1" spc="-1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원격 진료 갈등 </a:t>
            </a:r>
          </a:p>
        </p:txBody>
      </p:sp>
      <p:pic>
        <p:nvPicPr>
          <p:cNvPr id="2050" name="Picture 2" descr="ííí¬ ë°ëì ëí ì´ë¯¸ì§ ê²ìê²°ê³¼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817" y="3950779"/>
            <a:ext cx="1332000" cy="93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모서리가 둥근 직사각형 17">
            <a:extLst>
              <a:ext uri="{FF2B5EF4-FFF2-40B4-BE49-F238E27FC236}">
                <a16:creationId xmlns:a16="http://schemas.microsoft.com/office/drawing/2014/main" id="{2E86810D-805C-49BF-8D8A-4D4C78189B19}"/>
              </a:ext>
            </a:extLst>
          </p:cNvPr>
          <p:cNvSpPr/>
          <p:nvPr/>
        </p:nvSpPr>
        <p:spPr bwMode="auto">
          <a:xfrm>
            <a:off x="3447759" y="3817216"/>
            <a:ext cx="1260000" cy="180069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000" b="1" spc="-1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금융권</a:t>
            </a:r>
            <a:r>
              <a:rPr lang="en-US" altLang="ko-KR" sz="1000" b="1" spc="-1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000" b="1" spc="-1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핀테크 갈등 </a:t>
            </a:r>
          </a:p>
        </p:txBody>
      </p:sp>
      <p:sp>
        <p:nvSpPr>
          <p:cNvPr id="103" name="모서리가 둥근 직사각형 102"/>
          <p:cNvSpPr/>
          <p:nvPr/>
        </p:nvSpPr>
        <p:spPr bwMode="auto">
          <a:xfrm>
            <a:off x="8608782" y="5271092"/>
            <a:ext cx="504056" cy="2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2018</a:t>
            </a:r>
            <a:endParaRPr lang="ko-KR" altLang="en-US" sz="1050" spc="-5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4" name="모서리가 둥근 직사각형 103"/>
          <p:cNvSpPr/>
          <p:nvPr/>
        </p:nvSpPr>
        <p:spPr bwMode="auto">
          <a:xfrm>
            <a:off x="7568437" y="5271092"/>
            <a:ext cx="504056" cy="2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2016</a:t>
            </a:r>
            <a:endParaRPr lang="ko-KR" altLang="en-US" sz="1050" spc="-5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5" name="모서리가 둥근 직사각형 104"/>
          <p:cNvSpPr/>
          <p:nvPr/>
        </p:nvSpPr>
        <p:spPr bwMode="auto">
          <a:xfrm>
            <a:off x="6528093" y="5271092"/>
            <a:ext cx="504056" cy="2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2014</a:t>
            </a:r>
            <a:endParaRPr lang="ko-KR" altLang="en-US" sz="1050" spc="-5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6" name="모서리가 둥근 직사각형 105"/>
          <p:cNvSpPr/>
          <p:nvPr/>
        </p:nvSpPr>
        <p:spPr bwMode="auto">
          <a:xfrm>
            <a:off x="5487749" y="5271092"/>
            <a:ext cx="504056" cy="21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05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2012</a:t>
            </a:r>
            <a:endParaRPr lang="ko-KR" altLang="en-US" sz="1050" spc="-5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552271" y="6296496"/>
            <a:ext cx="3818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spc="-1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114</a:t>
            </a:r>
            <a:endParaRPr lang="ko-KR" altLang="en-US" sz="700" b="1" spc="-100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098469" y="5847822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95</a:t>
            </a:r>
            <a:endParaRPr lang="ko-KR" altLang="en-US" sz="700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610838" y="5872761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96</a:t>
            </a:r>
            <a:endParaRPr lang="ko-KR" altLang="en-US" sz="700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138179" y="5897700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97</a:t>
            </a:r>
            <a:endParaRPr lang="ko-KR" altLang="en-US" sz="700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617296" y="6110915"/>
            <a:ext cx="3818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spc="-100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105</a:t>
            </a:r>
            <a:endParaRPr lang="ko-KR" altLang="en-US" sz="700" b="1" spc="-100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178388" y="5847822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95</a:t>
            </a:r>
            <a:endParaRPr lang="ko-KR" altLang="en-US" sz="700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8690757" y="5466516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b="1" dirty="0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79</a:t>
            </a:r>
            <a:endParaRPr lang="ko-KR" altLang="en-US" sz="700" b="1" dirty="0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28" name="그룹 127"/>
          <p:cNvGrpSpPr/>
          <p:nvPr/>
        </p:nvGrpSpPr>
        <p:grpSpPr>
          <a:xfrm>
            <a:off x="5121181" y="3848224"/>
            <a:ext cx="4120641" cy="834360"/>
            <a:chOff x="5121181" y="2996952"/>
            <a:chExt cx="4120641" cy="834360"/>
          </a:xfrm>
        </p:grpSpPr>
        <p:grpSp>
          <p:nvGrpSpPr>
            <p:cNvPr id="122" name="그룹 121"/>
            <p:cNvGrpSpPr/>
            <p:nvPr/>
          </p:nvGrpSpPr>
          <p:grpSpPr>
            <a:xfrm>
              <a:off x="5368422" y="2996952"/>
              <a:ext cx="3780000" cy="108000"/>
              <a:chOff x="5385048" y="2996952"/>
              <a:chExt cx="3780000" cy="108000"/>
            </a:xfrm>
          </p:grpSpPr>
          <p:cxnSp>
            <p:nvCxnSpPr>
              <p:cNvPr id="119" name="직선 화살표 연결선 118"/>
              <p:cNvCxnSpPr/>
              <p:nvPr/>
            </p:nvCxnSpPr>
            <p:spPr>
              <a:xfrm>
                <a:off x="5385048" y="3050952"/>
                <a:ext cx="3780000" cy="0"/>
              </a:xfrm>
              <a:prstGeom prst="straightConnector1">
                <a:avLst/>
              </a:prstGeom>
              <a:ln w="3175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타원 119"/>
              <p:cNvSpPr/>
              <p:nvPr/>
            </p:nvSpPr>
            <p:spPr bwMode="auto">
              <a:xfrm>
                <a:off x="5593836" y="2996952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23" name="타원 122"/>
              <p:cNvSpPr/>
              <p:nvPr/>
            </p:nvSpPr>
            <p:spPr bwMode="auto">
              <a:xfrm>
                <a:off x="8805440" y="2996952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24" name="타원 123"/>
              <p:cNvSpPr/>
              <p:nvPr/>
            </p:nvSpPr>
            <p:spPr bwMode="auto">
              <a:xfrm>
                <a:off x="6664371" y="2996952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25" name="타원 124"/>
              <p:cNvSpPr/>
              <p:nvPr/>
            </p:nvSpPr>
            <p:spPr bwMode="auto">
              <a:xfrm>
                <a:off x="7734906" y="2996952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wrap="none" rtlCol="0" anchor="ctr"/>
              <a:lstStyle/>
              <a:p>
                <a:pPr algn="ctr"/>
                <a:endParaRPr lang="ko-KR" altLang="en-US" sz="1800"/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>
              <a:off x="5367355" y="3099507"/>
              <a:ext cx="52770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i="1" dirty="0">
                  <a:latin typeface="+mn-ea"/>
                  <a:ea typeface="+mn-ea"/>
                </a:rPr>
                <a:t>‘17.9.</a:t>
              </a:r>
              <a:endParaRPr lang="ko-KR" altLang="en-US" sz="1050" b="1" i="1" dirty="0">
                <a:latin typeface="+mn-ea"/>
                <a:ea typeface="+mn-ea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437175" y="3099507"/>
              <a:ext cx="52770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i="1" dirty="0">
                  <a:latin typeface="+mn-ea"/>
                  <a:ea typeface="+mn-ea"/>
                </a:rPr>
                <a:t>‘18.1.</a:t>
              </a:r>
              <a:endParaRPr lang="ko-KR" altLang="en-US" sz="1050" b="1" i="1" dirty="0">
                <a:latin typeface="+mn-ea"/>
                <a:ea typeface="+mn-ea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506995" y="3099507"/>
              <a:ext cx="52770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i="1" dirty="0">
                  <a:latin typeface="+mn-ea"/>
                  <a:ea typeface="+mn-ea"/>
                </a:rPr>
                <a:t>‘18.3.</a:t>
              </a:r>
              <a:endParaRPr lang="ko-KR" altLang="en-US" sz="1050" b="1" i="1" dirty="0">
                <a:latin typeface="+mn-ea"/>
                <a:ea typeface="+mn-ea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576816" y="3099507"/>
              <a:ext cx="52770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b="1" i="1" dirty="0">
                  <a:latin typeface="+mn-ea"/>
                  <a:ea typeface="+mn-ea"/>
                </a:rPr>
                <a:t>‘19.1.</a:t>
              </a:r>
              <a:endParaRPr lang="ko-KR" altLang="en-US" sz="1050" b="1" i="1" dirty="0">
                <a:latin typeface="+mn-ea"/>
                <a:ea typeface="+mn-ea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121181" y="3354258"/>
              <a:ext cx="102143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ko-KR" altLang="en-US" sz="1050" spc="-150" dirty="0">
                  <a:solidFill>
                    <a:schemeClr val="accent1">
                      <a:lumMod val="75000"/>
                    </a:schemeClr>
                  </a:solidFill>
                  <a:latin typeface="+mn-ea"/>
                  <a:ea typeface="+mn-ea"/>
                </a:rPr>
                <a:t>포괄적 네거티브</a:t>
              </a:r>
              <a:endParaRPr lang="en-US" altLang="ko-KR" sz="1050" spc="-150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endParaRPr>
            </a:p>
            <a:p>
              <a:pPr algn="ctr">
                <a:lnSpc>
                  <a:spcPts val="1500"/>
                </a:lnSpc>
              </a:pPr>
              <a:r>
                <a:rPr lang="ko-KR" altLang="en-US" sz="1050" spc="-150" dirty="0">
                  <a:solidFill>
                    <a:schemeClr val="accent1">
                      <a:lumMod val="75000"/>
                    </a:schemeClr>
                  </a:solidFill>
                  <a:latin typeface="+mn-ea"/>
                  <a:ea typeface="+mn-ea"/>
                </a:rPr>
                <a:t>규제로 전환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188536" y="3354258"/>
              <a:ext cx="102143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ko-KR" altLang="en-US" sz="1050" spc="-150" dirty="0">
                  <a:solidFill>
                    <a:schemeClr val="accent1">
                      <a:lumMod val="75000"/>
                    </a:schemeClr>
                  </a:solidFill>
                  <a:latin typeface="+mn-ea"/>
                  <a:ea typeface="+mn-ea"/>
                </a:rPr>
                <a:t>포괄적 네거티브</a:t>
              </a:r>
              <a:endParaRPr lang="en-US" altLang="ko-KR" sz="1050" spc="-150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endParaRPr>
            </a:p>
            <a:p>
              <a:pPr algn="ctr">
                <a:lnSpc>
                  <a:spcPts val="1500"/>
                </a:lnSpc>
              </a:pPr>
              <a:r>
                <a:rPr lang="ko-KR" altLang="en-US" sz="1050" spc="-150" dirty="0">
                  <a:solidFill>
                    <a:schemeClr val="accent1">
                      <a:lumMod val="75000"/>
                    </a:schemeClr>
                  </a:solidFill>
                  <a:latin typeface="+mn-ea"/>
                  <a:ea typeface="+mn-ea"/>
                </a:rPr>
                <a:t>전환 과제 발표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326138" y="3354258"/>
              <a:ext cx="873957" cy="458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ko-KR" altLang="en-US" sz="1050" spc="-150" dirty="0">
                  <a:solidFill>
                    <a:schemeClr val="accent1">
                      <a:lumMod val="75000"/>
                    </a:schemeClr>
                  </a:solidFill>
                  <a:latin typeface="+mn-ea"/>
                  <a:ea typeface="+mn-ea"/>
                </a:rPr>
                <a:t>규제 혁신 </a:t>
              </a:r>
              <a:r>
                <a:rPr lang="en-US" altLang="ko-KR" sz="1050" spc="-150" dirty="0">
                  <a:solidFill>
                    <a:schemeClr val="accent1">
                      <a:lumMod val="75000"/>
                    </a:schemeClr>
                  </a:solidFill>
                  <a:latin typeface="+mn-ea"/>
                  <a:ea typeface="+mn-ea"/>
                </a:rPr>
                <a:t>5</a:t>
              </a:r>
              <a:r>
                <a:rPr lang="ko-KR" altLang="en-US" sz="1050" spc="-150" dirty="0">
                  <a:solidFill>
                    <a:schemeClr val="accent1">
                      <a:lumMod val="75000"/>
                    </a:schemeClr>
                  </a:solidFill>
                  <a:latin typeface="+mn-ea"/>
                  <a:ea typeface="+mn-ea"/>
                </a:rPr>
                <a:t>법</a:t>
              </a:r>
              <a:endParaRPr lang="en-US" altLang="ko-KR" sz="1050" spc="-150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endParaRPr>
            </a:p>
            <a:p>
              <a:pPr algn="ctr">
                <a:lnSpc>
                  <a:spcPts val="1500"/>
                </a:lnSpc>
              </a:pPr>
              <a:r>
                <a:rPr lang="ko-KR" altLang="en-US" sz="1050" spc="-150" dirty="0">
                  <a:solidFill>
                    <a:schemeClr val="accent1">
                      <a:lumMod val="75000"/>
                    </a:schemeClr>
                  </a:solidFill>
                  <a:latin typeface="+mn-ea"/>
                  <a:ea typeface="+mn-ea"/>
                </a:rPr>
                <a:t>발의</a:t>
              </a:r>
              <a:endParaRPr lang="en-US" altLang="ko-KR" sz="1050" spc="-150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8335805" y="3354258"/>
              <a:ext cx="90601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ko-KR" altLang="en-US" sz="1050" spc="-150" dirty="0">
                  <a:solidFill>
                    <a:schemeClr val="accent1">
                      <a:lumMod val="75000"/>
                    </a:schemeClr>
                  </a:solidFill>
                  <a:latin typeface="+mn-ea"/>
                  <a:ea typeface="+mn-ea"/>
                </a:rPr>
                <a:t>규제 샌드박스</a:t>
              </a:r>
              <a:endParaRPr lang="en-US" altLang="ko-KR" sz="1050" spc="-150" dirty="0">
                <a:solidFill>
                  <a:schemeClr val="accent1">
                    <a:lumMod val="75000"/>
                  </a:schemeClr>
                </a:solidFill>
                <a:latin typeface="+mn-ea"/>
                <a:ea typeface="+mn-ea"/>
              </a:endParaRPr>
            </a:p>
            <a:p>
              <a:pPr algn="ctr">
                <a:lnSpc>
                  <a:spcPts val="1500"/>
                </a:lnSpc>
              </a:pPr>
              <a:r>
                <a:rPr lang="ko-KR" altLang="en-US" sz="1050" spc="-150" dirty="0">
                  <a:solidFill>
                    <a:schemeClr val="accent1">
                      <a:lumMod val="75000"/>
                    </a:schemeClr>
                  </a:solidFill>
                  <a:latin typeface="+mn-ea"/>
                  <a:ea typeface="+mn-ea"/>
                </a:rPr>
                <a:t>시행 </a:t>
              </a:r>
              <a:r>
                <a:rPr lang="en-US" altLang="ko-KR" sz="1050" spc="-150" dirty="0">
                  <a:solidFill>
                    <a:schemeClr val="accent1">
                      <a:lumMod val="75000"/>
                    </a:schemeClr>
                  </a:solidFill>
                  <a:latin typeface="+mn-ea"/>
                  <a:ea typeface="+mn-ea"/>
                </a:rPr>
                <a:t>(8</a:t>
              </a:r>
              <a:r>
                <a:rPr lang="ko-KR" altLang="en-US" sz="1050" spc="-150" dirty="0">
                  <a:solidFill>
                    <a:schemeClr val="accent1">
                      <a:lumMod val="75000"/>
                    </a:schemeClr>
                  </a:solidFill>
                  <a:latin typeface="+mn-ea"/>
                  <a:ea typeface="+mn-ea"/>
                </a:rPr>
                <a:t>건</a:t>
              </a:r>
              <a:r>
                <a:rPr lang="en-US" altLang="ko-KR" sz="1050" spc="-150" dirty="0">
                  <a:solidFill>
                    <a:schemeClr val="accent1">
                      <a:lumMod val="75000"/>
                    </a:schemeClr>
                  </a:solidFill>
                  <a:latin typeface="+mn-ea"/>
                  <a:ea typeface="+mn-ea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701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3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정책 제안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7391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갈등 관리 사회 경제적 시스템의 수립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76536" y="6581001"/>
            <a:ext cx="7008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/>
              <a:t>보고비즈</a:t>
            </a:r>
            <a:r>
              <a:rPr lang="ko-KR" altLang="en-US" sz="1200" dirty="0"/>
              <a:t> 외</a:t>
            </a:r>
            <a:r>
              <a:rPr lang="en-US" altLang="ko-KR" sz="1200" dirty="0"/>
              <a:t>(2019), “Conflict-free Socio-economic Systems: Perspectives and Contradictions”</a:t>
            </a:r>
            <a:endParaRPr lang="ko-KR" altLang="en-US" sz="1200" dirty="0"/>
          </a:p>
        </p:txBody>
      </p:sp>
      <p:sp>
        <p:nvSpPr>
          <p:cNvPr id="86" name="TextBox 85"/>
          <p:cNvSpPr txBox="1"/>
          <p:nvPr/>
        </p:nvSpPr>
        <p:spPr>
          <a:xfrm>
            <a:off x="200472" y="764704"/>
            <a:ext cx="9333057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유동적이며 적응성이 높은 정부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기업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사회가 상호작용하는 시스템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4033621" y="1617440"/>
            <a:ext cx="1512168" cy="576064"/>
          </a:xfrm>
          <a:prstGeom prst="rect">
            <a:avLst/>
          </a:prstGeom>
          <a:solidFill>
            <a:srgbClr val="0257A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정부</a:t>
            </a:r>
          </a:p>
        </p:txBody>
      </p:sp>
      <p:sp>
        <p:nvSpPr>
          <p:cNvPr id="88" name="직사각형 87"/>
          <p:cNvSpPr/>
          <p:nvPr/>
        </p:nvSpPr>
        <p:spPr bwMode="auto">
          <a:xfrm>
            <a:off x="1185661" y="5573012"/>
            <a:ext cx="1512168" cy="576064"/>
          </a:xfrm>
          <a:prstGeom prst="rect">
            <a:avLst/>
          </a:prstGeom>
          <a:solidFill>
            <a:srgbClr val="0257A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ko-KR" altLang="en-US" b="1">
                <a:solidFill>
                  <a:schemeClr val="bg1"/>
                </a:solidFill>
                <a:latin typeface="+mn-ea"/>
                <a:ea typeface="+mn-ea"/>
              </a:rPr>
              <a:t>사회</a:t>
            </a:r>
            <a:endParaRPr lang="ko-KR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0" name="직사각형 99"/>
          <p:cNvSpPr/>
          <p:nvPr/>
        </p:nvSpPr>
        <p:spPr bwMode="auto">
          <a:xfrm>
            <a:off x="6429164" y="5564491"/>
            <a:ext cx="1512168" cy="576064"/>
          </a:xfrm>
          <a:prstGeom prst="rect">
            <a:avLst/>
          </a:prstGeom>
          <a:solidFill>
            <a:srgbClr val="0257A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기업</a:t>
            </a:r>
          </a:p>
        </p:txBody>
      </p:sp>
      <p:cxnSp>
        <p:nvCxnSpPr>
          <p:cNvPr id="36" name="직선 화살표 연결선 35"/>
          <p:cNvCxnSpPr/>
          <p:nvPr/>
        </p:nvCxnSpPr>
        <p:spPr>
          <a:xfrm flipV="1">
            <a:off x="2198428" y="2205070"/>
            <a:ext cx="1841772" cy="33594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endCxn id="100" idx="0"/>
          </p:cNvCxnSpPr>
          <p:nvPr/>
        </p:nvCxnSpPr>
        <p:spPr>
          <a:xfrm>
            <a:off x="5536055" y="2205070"/>
            <a:ext cx="1649193" cy="33594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>
            <a:stCxn id="88" idx="3"/>
            <a:endCxn id="100" idx="1"/>
          </p:cNvCxnSpPr>
          <p:nvPr/>
        </p:nvCxnSpPr>
        <p:spPr>
          <a:xfrm flipV="1">
            <a:off x="2697829" y="5852523"/>
            <a:ext cx="3731335" cy="85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13252" y="2793198"/>
            <a:ext cx="2230098" cy="523220"/>
          </a:xfrm>
          <a:prstGeom prst="rect">
            <a:avLst/>
          </a:prstGeom>
          <a:noFill/>
          <a:ln>
            <a:solidFill>
              <a:srgbClr val="0257A5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 dirty="0">
                <a:latin typeface="+mn-ea"/>
                <a:ea typeface="+mn-ea"/>
              </a:rPr>
              <a:t>시스템화된 </a:t>
            </a:r>
            <a:endParaRPr lang="en-US" altLang="ko-KR" sz="1400" b="1" dirty="0">
              <a:latin typeface="+mn-ea"/>
              <a:ea typeface="+mn-ea"/>
            </a:endParaRPr>
          </a:p>
          <a:p>
            <a:pPr algn="ctr"/>
            <a:r>
              <a:rPr lang="ko-KR" altLang="en-US" sz="1400" b="1" dirty="0">
                <a:latin typeface="+mn-ea"/>
                <a:ea typeface="+mn-ea"/>
              </a:rPr>
              <a:t>갈등 및 위협 관리의 원칙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950121" y="5945059"/>
            <a:ext cx="1566454" cy="307777"/>
          </a:xfrm>
          <a:prstGeom prst="rect">
            <a:avLst/>
          </a:prstGeom>
          <a:noFill/>
          <a:ln>
            <a:solidFill>
              <a:srgbClr val="0257A5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 dirty="0">
                <a:latin typeface="+mn-ea"/>
                <a:ea typeface="+mn-ea"/>
              </a:rPr>
              <a:t>자기 규율의 원칙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504844" y="2793198"/>
            <a:ext cx="2645404" cy="523220"/>
          </a:xfrm>
          <a:prstGeom prst="rect">
            <a:avLst/>
          </a:prstGeom>
          <a:noFill/>
          <a:ln>
            <a:solidFill>
              <a:srgbClr val="0257A5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atin typeface="+mn-ea"/>
                <a:ea typeface="+mn-ea"/>
              </a:rPr>
              <a:t>글로벌 경제 시스템에 대한</a:t>
            </a:r>
            <a:endParaRPr lang="en-US" altLang="ko-KR" sz="1400" dirty="0">
              <a:latin typeface="+mn-ea"/>
              <a:ea typeface="+mn-ea"/>
            </a:endParaRPr>
          </a:p>
          <a:p>
            <a:pPr algn="ctr"/>
            <a:r>
              <a:rPr lang="ko-KR" altLang="en-US" sz="1400" dirty="0">
                <a:latin typeface="+mn-ea"/>
                <a:ea typeface="+mn-ea"/>
              </a:rPr>
              <a:t>적절한</a:t>
            </a:r>
            <a:r>
              <a:rPr lang="en-US" altLang="ko-KR" sz="1400" dirty="0">
                <a:latin typeface="+mn-ea"/>
                <a:ea typeface="+mn-ea"/>
              </a:rPr>
              <a:t>(Moderate)</a:t>
            </a:r>
            <a:r>
              <a:rPr lang="ko-KR" altLang="en-US" sz="1400" dirty="0">
                <a:latin typeface="+mn-ea"/>
                <a:ea typeface="+mn-ea"/>
              </a:rPr>
              <a:t> 개방의</a:t>
            </a:r>
            <a:r>
              <a:rPr lang="en-US" altLang="ko-KR" sz="1400" dirty="0">
                <a:latin typeface="+mn-ea"/>
                <a:ea typeface="+mn-ea"/>
              </a:rPr>
              <a:t> </a:t>
            </a:r>
            <a:r>
              <a:rPr lang="ko-KR" altLang="en-US" sz="1400" dirty="0">
                <a:latin typeface="+mn-ea"/>
                <a:ea typeface="+mn-ea"/>
              </a:rPr>
              <a:t>원칙</a:t>
            </a:r>
            <a:endParaRPr lang="en-US" altLang="ko-KR" sz="1400" dirty="0">
              <a:latin typeface="+mn-ea"/>
              <a:ea typeface="+mn-ea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445298" y="3434405"/>
            <a:ext cx="1207382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>
                <a:latin typeface="+mn-ea"/>
                <a:ea typeface="+mn-ea"/>
              </a:rPr>
              <a:t>사회적 비용 </a:t>
            </a:r>
            <a:endParaRPr lang="en-US" altLang="ko-KR" sz="1400" dirty="0">
              <a:latin typeface="+mn-ea"/>
              <a:ea typeface="+mn-ea"/>
            </a:endParaRPr>
          </a:p>
          <a:p>
            <a:pPr algn="ctr"/>
            <a:r>
              <a:rPr lang="ko-KR" altLang="en-US" sz="1400" dirty="0">
                <a:latin typeface="+mn-ea"/>
                <a:ea typeface="+mn-ea"/>
              </a:rPr>
              <a:t>최소화</a:t>
            </a:r>
            <a:r>
              <a:rPr lang="en-US" altLang="ko-KR" sz="1400" dirty="0">
                <a:latin typeface="+mn-ea"/>
                <a:ea typeface="+mn-ea"/>
              </a:rPr>
              <a:t>,</a:t>
            </a:r>
            <a:r>
              <a:rPr lang="ko-KR" altLang="en-US" sz="1400" dirty="0">
                <a:latin typeface="+mn-ea"/>
                <a:ea typeface="+mn-ea"/>
              </a:rPr>
              <a:t> </a:t>
            </a:r>
            <a:endParaRPr lang="en-US" altLang="ko-KR" sz="1400" dirty="0">
              <a:latin typeface="+mn-ea"/>
              <a:ea typeface="+mn-ea"/>
            </a:endParaRPr>
          </a:p>
          <a:p>
            <a:pPr algn="ctr"/>
            <a:r>
              <a:rPr lang="ko-KR" altLang="en-US" sz="1400" dirty="0">
                <a:latin typeface="+mn-ea"/>
                <a:ea typeface="+mn-ea"/>
              </a:rPr>
              <a:t>지속 가능의 </a:t>
            </a:r>
            <a:endParaRPr lang="en-US" altLang="ko-KR" sz="1400" dirty="0">
              <a:latin typeface="+mn-ea"/>
              <a:ea typeface="+mn-ea"/>
            </a:endParaRPr>
          </a:p>
          <a:p>
            <a:pPr algn="ctr"/>
            <a:r>
              <a:rPr lang="ko-KR" altLang="en-US" sz="1400" dirty="0">
                <a:latin typeface="+mn-ea"/>
                <a:ea typeface="+mn-ea"/>
              </a:rPr>
              <a:t>원칙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966052" y="3456889"/>
            <a:ext cx="11448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 dirty="0">
                <a:latin typeface="+mn-ea"/>
                <a:ea typeface="+mn-ea"/>
              </a:rPr>
              <a:t>전통</a:t>
            </a:r>
            <a:r>
              <a:rPr lang="en-US" altLang="ko-KR" sz="1400" b="1" dirty="0">
                <a:latin typeface="+mn-ea"/>
                <a:ea typeface="+mn-ea"/>
              </a:rPr>
              <a:t>vs</a:t>
            </a:r>
            <a:r>
              <a:rPr lang="ko-KR" altLang="en-US" sz="1400" b="1" dirty="0">
                <a:latin typeface="+mn-ea"/>
                <a:ea typeface="+mn-ea"/>
              </a:rPr>
              <a:t>혁신</a:t>
            </a:r>
            <a:endParaRPr lang="en-US" altLang="ko-KR" sz="1400" b="1" dirty="0">
              <a:latin typeface="+mn-ea"/>
              <a:ea typeface="+mn-ea"/>
            </a:endParaRPr>
          </a:p>
          <a:p>
            <a:pPr algn="ctr"/>
            <a:r>
              <a:rPr lang="ko-KR" altLang="en-US" sz="1400" b="1" dirty="0">
                <a:latin typeface="+mn-ea"/>
                <a:ea typeface="+mn-ea"/>
              </a:rPr>
              <a:t>최적 비율</a:t>
            </a:r>
            <a:r>
              <a:rPr lang="en-US" altLang="ko-KR" sz="1400" b="1" dirty="0">
                <a:latin typeface="+mn-ea"/>
                <a:ea typeface="+mn-ea"/>
              </a:rPr>
              <a:t>, </a:t>
            </a:r>
          </a:p>
          <a:p>
            <a:pPr algn="ctr"/>
            <a:r>
              <a:rPr lang="ko-KR" altLang="en-US" sz="1400" b="1" dirty="0">
                <a:latin typeface="+mn-ea"/>
                <a:ea typeface="+mn-ea"/>
              </a:rPr>
              <a:t>균형의 원칙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127990" y="4838633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b="1" dirty="0">
                <a:latin typeface="+mn-ea"/>
                <a:ea typeface="+mn-ea"/>
              </a:rPr>
              <a:t>이를 지탱하는</a:t>
            </a:r>
            <a:endParaRPr lang="en-US" altLang="ko-KR" sz="1400" b="1" dirty="0">
              <a:latin typeface="+mn-ea"/>
              <a:ea typeface="+mn-ea"/>
            </a:endParaRPr>
          </a:p>
          <a:p>
            <a:pPr algn="ctr"/>
            <a:r>
              <a:rPr lang="ko-KR" altLang="en-US" sz="1400" b="1" dirty="0">
                <a:latin typeface="+mn-ea"/>
                <a:ea typeface="+mn-ea"/>
              </a:rPr>
              <a:t>제도적 안정성</a:t>
            </a:r>
          </a:p>
        </p:txBody>
      </p:sp>
      <p:sp>
        <p:nvSpPr>
          <p:cNvPr id="53" name="타원 52"/>
          <p:cNvSpPr/>
          <p:nvPr/>
        </p:nvSpPr>
        <p:spPr bwMode="auto">
          <a:xfrm>
            <a:off x="3407989" y="3243503"/>
            <a:ext cx="1207382" cy="1193609"/>
          </a:xfrm>
          <a:prstGeom prst="ellipse">
            <a:avLst/>
          </a:prstGeom>
          <a:noFill/>
          <a:ln w="9525">
            <a:solidFill>
              <a:srgbClr val="0257A5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/>
          </a:p>
        </p:txBody>
      </p:sp>
      <p:sp>
        <p:nvSpPr>
          <p:cNvPr id="108" name="타원 107"/>
          <p:cNvSpPr/>
          <p:nvPr/>
        </p:nvSpPr>
        <p:spPr bwMode="auto">
          <a:xfrm>
            <a:off x="4916876" y="3212976"/>
            <a:ext cx="1260260" cy="1193609"/>
          </a:xfrm>
          <a:prstGeom prst="ellipse">
            <a:avLst/>
          </a:prstGeom>
          <a:noFill/>
          <a:ln w="9525">
            <a:solidFill>
              <a:srgbClr val="0257A5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/>
          </a:p>
        </p:txBody>
      </p:sp>
      <p:sp>
        <p:nvSpPr>
          <p:cNvPr id="109" name="타원 108"/>
          <p:cNvSpPr/>
          <p:nvPr/>
        </p:nvSpPr>
        <p:spPr bwMode="auto">
          <a:xfrm>
            <a:off x="4107978" y="4586670"/>
            <a:ext cx="1301184" cy="1193609"/>
          </a:xfrm>
          <a:prstGeom prst="ellipse">
            <a:avLst/>
          </a:prstGeom>
          <a:noFill/>
          <a:ln w="9525">
            <a:solidFill>
              <a:srgbClr val="0257A5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/>
          </a:p>
        </p:txBody>
      </p:sp>
      <p:sp>
        <p:nvSpPr>
          <p:cNvPr id="54" name="아래쪽 화살표 53"/>
          <p:cNvSpPr/>
          <p:nvPr/>
        </p:nvSpPr>
        <p:spPr bwMode="auto">
          <a:xfrm rot="16200000">
            <a:off x="4616424" y="3665192"/>
            <a:ext cx="313372" cy="287532"/>
          </a:xfrm>
          <a:prstGeom prst="downArrow">
            <a:avLst/>
          </a:prstGeom>
          <a:solidFill>
            <a:srgbClr val="0257A5"/>
          </a:solidFill>
          <a:ln w="9525">
            <a:solidFill>
              <a:srgbClr val="0257A5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/>
          </a:p>
        </p:txBody>
      </p:sp>
      <p:sp>
        <p:nvSpPr>
          <p:cNvPr id="110" name="아래쪽 화살표 109"/>
          <p:cNvSpPr/>
          <p:nvPr/>
        </p:nvSpPr>
        <p:spPr bwMode="auto">
          <a:xfrm rot="1315662">
            <a:off x="5168689" y="4438594"/>
            <a:ext cx="313372" cy="287532"/>
          </a:xfrm>
          <a:prstGeom prst="downArrow">
            <a:avLst/>
          </a:prstGeom>
          <a:solidFill>
            <a:srgbClr val="0257A5"/>
          </a:solidFill>
          <a:ln w="9525">
            <a:solidFill>
              <a:srgbClr val="0257A5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/>
          </a:p>
        </p:txBody>
      </p:sp>
      <p:sp>
        <p:nvSpPr>
          <p:cNvPr id="111" name="아래쪽 화살표 110"/>
          <p:cNvSpPr/>
          <p:nvPr/>
        </p:nvSpPr>
        <p:spPr bwMode="auto">
          <a:xfrm rot="8804901">
            <a:off x="4116989" y="4412825"/>
            <a:ext cx="313372" cy="287532"/>
          </a:xfrm>
          <a:prstGeom prst="downArrow">
            <a:avLst/>
          </a:prstGeom>
          <a:solidFill>
            <a:srgbClr val="0257A5"/>
          </a:solidFill>
          <a:ln w="9525">
            <a:solidFill>
              <a:srgbClr val="0257A5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235255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제도</a:t>
            </a:r>
            <a:r>
              <a:rPr lang="en-US" altLang="ko-KR" dirty="0"/>
              <a:t>, </a:t>
            </a:r>
            <a:r>
              <a:rPr lang="ko-KR" altLang="en-US" dirty="0"/>
              <a:t>정책의 개선을 통한 점진적인 혁신 추진</a:t>
            </a:r>
          </a:p>
        </p:txBody>
      </p:sp>
      <p:sp>
        <p:nvSpPr>
          <p:cNvPr id="89" name="직사각형 88"/>
          <p:cNvSpPr/>
          <p:nvPr/>
        </p:nvSpPr>
        <p:spPr bwMode="auto">
          <a:xfrm>
            <a:off x="842953" y="3725521"/>
            <a:ext cx="4004879" cy="252000"/>
          </a:xfrm>
          <a:prstGeom prst="rect">
            <a:avLst/>
          </a:prstGeom>
          <a:solidFill>
            <a:srgbClr val="0257A5"/>
          </a:solidFill>
          <a:ln w="3175">
            <a:solidFill>
              <a:schemeClr val="tx2">
                <a:lumMod val="40000"/>
                <a:lumOff val="60000"/>
              </a:schemeClr>
            </a:solidFill>
            <a:prstDash val="sysDot"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노동 집약도↑ 다양성 ↓</a:t>
            </a:r>
            <a:endParaRPr lang="ko-KR" altLang="en-US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0" name="직사각형 89"/>
          <p:cNvSpPr/>
          <p:nvPr/>
        </p:nvSpPr>
        <p:spPr bwMode="auto">
          <a:xfrm>
            <a:off x="4881116" y="3725521"/>
            <a:ext cx="3960440" cy="252000"/>
          </a:xfrm>
          <a:prstGeom prst="rect">
            <a:avLst/>
          </a:prstGeom>
          <a:solidFill>
            <a:srgbClr val="0257A5"/>
          </a:solidFill>
          <a:ln w="3175">
            <a:solidFill>
              <a:schemeClr val="tx2">
                <a:lumMod val="40000"/>
                <a:lumOff val="60000"/>
              </a:schemeClr>
            </a:solidFill>
            <a:prstDash val="sysDot"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노동 집약도↑ 다양성 ↑</a:t>
            </a:r>
            <a:endParaRPr lang="ko-KR" altLang="en-US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5" name="직사각형 94"/>
          <p:cNvSpPr/>
          <p:nvPr/>
        </p:nvSpPr>
        <p:spPr bwMode="auto">
          <a:xfrm>
            <a:off x="842953" y="5123936"/>
            <a:ext cx="4004879" cy="252000"/>
          </a:xfrm>
          <a:prstGeom prst="rect">
            <a:avLst/>
          </a:prstGeom>
          <a:solidFill>
            <a:srgbClr val="0257A5"/>
          </a:solidFill>
          <a:ln w="3175">
            <a:solidFill>
              <a:schemeClr val="tx2">
                <a:lumMod val="40000"/>
                <a:lumOff val="60000"/>
              </a:schemeClr>
            </a:solidFill>
            <a:prstDash val="sysDot"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노동 집약도↓ 다양성 ↓</a:t>
            </a:r>
            <a:endParaRPr lang="ko-KR" altLang="en-US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6" name="직사각형 95"/>
          <p:cNvSpPr/>
          <p:nvPr/>
        </p:nvSpPr>
        <p:spPr bwMode="auto">
          <a:xfrm>
            <a:off x="4852148" y="5111236"/>
            <a:ext cx="4004879" cy="252000"/>
          </a:xfrm>
          <a:prstGeom prst="rect">
            <a:avLst/>
          </a:prstGeom>
          <a:solidFill>
            <a:srgbClr val="0257A5"/>
          </a:solidFill>
          <a:ln w="3175">
            <a:solidFill>
              <a:schemeClr val="tx2">
                <a:lumMod val="40000"/>
                <a:lumOff val="60000"/>
              </a:schemeClr>
            </a:solidFill>
            <a:prstDash val="sysDot"/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노동 집약도↓ 다양성 ↑</a:t>
            </a:r>
            <a:endParaRPr lang="ko-KR" altLang="en-US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8" name="직사각형 97"/>
          <p:cNvSpPr/>
          <p:nvPr/>
        </p:nvSpPr>
        <p:spPr bwMode="auto">
          <a:xfrm>
            <a:off x="842953" y="3722319"/>
            <a:ext cx="4004880" cy="2882262"/>
          </a:xfrm>
          <a:prstGeom prst="rect">
            <a:avLst/>
          </a:prstGeom>
          <a:noFill/>
          <a:ln w="3175">
            <a:solidFill>
              <a:schemeClr val="accent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9" name="직사각형 98"/>
          <p:cNvSpPr/>
          <p:nvPr/>
        </p:nvSpPr>
        <p:spPr bwMode="auto">
          <a:xfrm>
            <a:off x="4846196" y="3717032"/>
            <a:ext cx="4004880" cy="2887549"/>
          </a:xfrm>
          <a:prstGeom prst="rect">
            <a:avLst/>
          </a:prstGeom>
          <a:noFill/>
          <a:ln w="3175">
            <a:solidFill>
              <a:schemeClr val="accent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868973" y="4107152"/>
            <a:ext cx="716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>
              <a:buBlip>
                <a:blip r:embed="rId2"/>
              </a:buBlip>
            </a:pPr>
            <a:r>
              <a:rPr lang="ko-KR" altLang="en-US" sz="1400" b="1" dirty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운수</a:t>
            </a:r>
            <a:endParaRPr lang="en-US" altLang="ko-KR" sz="1200" b="1" dirty="0">
              <a:solidFill>
                <a:srgbClr val="FF99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5001791" y="4094452"/>
            <a:ext cx="11849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>
              <a:buBlip>
                <a:blip r:embed="rId2"/>
              </a:buBlip>
            </a:pPr>
            <a:r>
              <a:rPr lang="ko-KR" altLang="en-US" sz="1400" b="1" dirty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농업</a:t>
            </a:r>
            <a:r>
              <a:rPr lang="en-US" altLang="ko-KR" sz="1400" b="1" dirty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, </a:t>
            </a:r>
            <a:r>
              <a:rPr lang="ko-KR" altLang="en-US" sz="1400" b="1" dirty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유통</a:t>
            </a:r>
            <a:endParaRPr lang="en-US" altLang="ko-KR" sz="1200" b="1" dirty="0">
              <a:solidFill>
                <a:srgbClr val="FF99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868973" y="5520056"/>
            <a:ext cx="11849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>
              <a:buBlip>
                <a:blip r:embed="rId2"/>
              </a:buBlip>
            </a:pPr>
            <a:r>
              <a:rPr lang="ko-KR" altLang="en-US" sz="1400" b="1" dirty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제약</a:t>
            </a:r>
            <a:r>
              <a:rPr lang="en-US" altLang="ko-KR" sz="1400" b="1" dirty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, </a:t>
            </a:r>
            <a:r>
              <a:rPr lang="ko-KR" altLang="en-US" sz="1400" b="1" dirty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의료</a:t>
            </a:r>
            <a:endParaRPr lang="en-US" altLang="ko-KR" sz="1200" b="1" dirty="0">
              <a:solidFill>
                <a:srgbClr val="FF99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5" name="직사각형 114"/>
          <p:cNvSpPr/>
          <p:nvPr/>
        </p:nvSpPr>
        <p:spPr>
          <a:xfrm>
            <a:off x="4962674" y="5507356"/>
            <a:ext cx="11849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>
              <a:buBlip>
                <a:blip r:embed="rId2"/>
              </a:buBlip>
            </a:pPr>
            <a:r>
              <a:rPr lang="ko-KR" altLang="en-US" sz="1400" b="1" dirty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제조</a:t>
            </a:r>
            <a:r>
              <a:rPr lang="en-US" altLang="ko-KR" sz="1400" b="1" dirty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, </a:t>
            </a:r>
            <a:r>
              <a:rPr lang="ko-KR" altLang="en-US" sz="1400" b="1" dirty="0">
                <a:ln>
                  <a:solidFill>
                    <a:srgbClr val="0F6FC6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금융</a:t>
            </a:r>
            <a:endParaRPr lang="en-US" altLang="ko-KR" sz="1200" b="1" dirty="0">
              <a:solidFill>
                <a:srgbClr val="FF99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4" name="모서리가 둥근 직사각형 123"/>
          <p:cNvSpPr/>
          <p:nvPr/>
        </p:nvSpPr>
        <p:spPr bwMode="auto">
          <a:xfrm>
            <a:off x="992561" y="4450919"/>
            <a:ext cx="3738794" cy="56148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면허</a:t>
            </a:r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총량</a:t>
            </a:r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요금 관련 제반 진입 규제 개선</a:t>
            </a:r>
            <a:endParaRPr lang="en-US" altLang="ko-KR" sz="1400" b="1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기존 사업자 보조금 등 혁신 인센티브 제공</a:t>
            </a:r>
            <a:endParaRPr lang="ko-KR" altLang="en-US" sz="1100" b="1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7" name="모서리가 둥근 직사각형 126"/>
          <p:cNvSpPr/>
          <p:nvPr/>
        </p:nvSpPr>
        <p:spPr bwMode="auto">
          <a:xfrm>
            <a:off x="5169024" y="4414929"/>
            <a:ext cx="3528392" cy="552187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정부 주도 </a:t>
            </a:r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R&amp;D, </a:t>
            </a:r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확산 사업</a:t>
            </a:r>
            <a:endParaRPr lang="en-US" altLang="ko-KR" sz="1400" b="1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복지</a:t>
            </a:r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분배 정책의 병행</a:t>
            </a:r>
          </a:p>
        </p:txBody>
      </p:sp>
      <p:sp>
        <p:nvSpPr>
          <p:cNvPr id="128" name="모서리가 둥근 직사각형 127"/>
          <p:cNvSpPr/>
          <p:nvPr/>
        </p:nvSpPr>
        <p:spPr bwMode="auto">
          <a:xfrm>
            <a:off x="992561" y="5827833"/>
            <a:ext cx="3699677" cy="63346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인증</a:t>
            </a:r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진입</a:t>
            </a:r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규제 개선</a:t>
            </a:r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algn="ctr"/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세제</a:t>
            </a:r>
            <a:r>
              <a:rPr lang="en-US" altLang="ko-KR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수가 등 혁신 인센티브 제공</a:t>
            </a:r>
          </a:p>
        </p:txBody>
      </p:sp>
      <p:sp>
        <p:nvSpPr>
          <p:cNvPr id="129" name="모서리가 둥근 직사각형 128"/>
          <p:cNvSpPr/>
          <p:nvPr/>
        </p:nvSpPr>
        <p:spPr bwMode="auto">
          <a:xfrm>
            <a:off x="5216125" y="5815133"/>
            <a:ext cx="3454449" cy="648141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4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공정 시장 정책 및 거래 관행 관리 감독</a:t>
            </a:r>
            <a:endParaRPr lang="ko-KR" altLang="en-US" sz="1100" b="1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90904" y="678841"/>
            <a:ext cx="941462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시스템화되고 자기 규율이 가능한 산업 특성에 맞는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안정적인 갈등 관리 제도 필요 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 장기적으로 다양성은 높이고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단일한 방식의 선호보다는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이해관계자의 범위와 상황에 맞는 접근 방식 의사결정 매뉴얼 필요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DAD-ADR(</a:t>
            </a: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협상</a:t>
            </a:r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(Negotiation)-</a:t>
            </a: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조정</a:t>
            </a:r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(Mediation)-</a:t>
            </a: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중재</a:t>
            </a:r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(Arbitration)-</a:t>
            </a: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재판</a:t>
            </a:r>
            <a:r>
              <a:rPr lang="en-US" altLang="ko-KR" sz="1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(Trial))</a:t>
            </a:r>
            <a:r>
              <a:rPr lang="ko-KR" altLang="en-US" sz="1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endParaRPr lang="en-US" altLang="ko-KR" sz="1400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1" name="양쪽 모서리가 잘린 사각형 130"/>
          <p:cNvSpPr/>
          <p:nvPr/>
        </p:nvSpPr>
        <p:spPr bwMode="auto">
          <a:xfrm>
            <a:off x="837003" y="3357638"/>
            <a:ext cx="8004554" cy="360040"/>
          </a:xfrm>
          <a:prstGeom prst="snip2SameRect">
            <a:avLst/>
          </a:prstGeom>
          <a:solidFill>
            <a:srgbClr val="0381F3"/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r>
              <a:rPr lang="ko-KR" altLang="en-US" b="1" spc="-12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장기적으로 후생을 높이고 혁신을 달성하기 위한 정책 방향</a:t>
            </a:r>
          </a:p>
        </p:txBody>
      </p:sp>
    </p:spTree>
    <p:extLst>
      <p:ext uri="{BB962C8B-B14F-4D97-AF65-F5344CB8AC3E}">
        <p14:creationId xmlns:p14="http://schemas.microsoft.com/office/powerpoint/2010/main" val="1859090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136576" y="908720"/>
            <a:ext cx="8280847" cy="5112568"/>
          </a:xfrm>
        </p:spPr>
        <p:txBody>
          <a:bodyPr/>
          <a:lstStyle/>
          <a:p>
            <a:pPr marL="550863" indent="-457200">
              <a:buFont typeface="+mj-lt"/>
              <a:buAutoNum type="arabicPeriod"/>
            </a:pPr>
            <a:r>
              <a:rPr lang="ko-KR" altLang="en-US" sz="2400" dirty="0"/>
              <a:t>디지털 기술 발전의 </a:t>
            </a:r>
            <a:r>
              <a:rPr lang="ko-KR" altLang="en-US" sz="2400" dirty="0" smtClean="0"/>
              <a:t>역기능</a:t>
            </a:r>
            <a:endParaRPr lang="en-US" altLang="ko-KR" sz="2400" dirty="0" smtClean="0"/>
          </a:p>
          <a:p>
            <a:pPr>
              <a:buFontTx/>
              <a:buChar char="-"/>
            </a:pPr>
            <a:r>
              <a:rPr lang="ko-KR" altLang="en-US" sz="2400" dirty="0" smtClean="0"/>
              <a:t>기술혁신과 자동화의 영향</a:t>
            </a:r>
            <a:endParaRPr lang="en-US" altLang="ko-KR" sz="2400" dirty="0" smtClean="0"/>
          </a:p>
          <a:p>
            <a:pPr>
              <a:buFontTx/>
              <a:buChar char="-"/>
            </a:pPr>
            <a:r>
              <a:rPr lang="en-US" altLang="ko-KR" sz="2400" dirty="0" smtClean="0"/>
              <a:t>AI</a:t>
            </a:r>
            <a:r>
              <a:rPr lang="en-US" altLang="ko-KR" sz="2400" dirty="0"/>
              <a:t>, </a:t>
            </a:r>
            <a:r>
              <a:rPr lang="ko-KR" altLang="en-US" sz="2400" dirty="0"/>
              <a:t>이번엔 다른가</a:t>
            </a:r>
            <a:r>
              <a:rPr lang="en-US" altLang="ko-KR" sz="2400" dirty="0"/>
              <a:t>?</a:t>
            </a:r>
          </a:p>
          <a:p>
            <a:pPr>
              <a:buFontTx/>
              <a:buChar char="-"/>
            </a:pPr>
            <a:r>
              <a:rPr lang="ko-KR" altLang="en-US" sz="2400" dirty="0"/>
              <a:t>갈등의 발생</a:t>
            </a:r>
            <a:r>
              <a:rPr lang="en-US" altLang="ko-KR" sz="2400" dirty="0"/>
              <a:t>, </a:t>
            </a:r>
            <a:r>
              <a:rPr lang="ko-KR" altLang="en-US" sz="2400" dirty="0"/>
              <a:t>대표적 디지털 전환 갈등 사례</a:t>
            </a:r>
            <a:endParaRPr lang="en-US" altLang="ko-KR" sz="2400" dirty="0"/>
          </a:p>
          <a:p>
            <a:pPr marL="93663" indent="0">
              <a:buNone/>
            </a:pPr>
            <a:r>
              <a:rPr lang="en-US" altLang="ko-KR" sz="2400" dirty="0"/>
              <a:t>2. </a:t>
            </a:r>
            <a:r>
              <a:rPr lang="ko-KR" altLang="en-US" sz="2400" dirty="0"/>
              <a:t>우리사회의 딜레마</a:t>
            </a:r>
            <a:r>
              <a:rPr lang="en-US" altLang="ko-KR" sz="2400" dirty="0"/>
              <a:t>: </a:t>
            </a:r>
            <a:r>
              <a:rPr lang="ko-KR" altLang="en-US" sz="2400" dirty="0"/>
              <a:t>갈등과 혁신</a:t>
            </a:r>
            <a:endParaRPr lang="en-US" altLang="ko-KR" sz="2400" dirty="0"/>
          </a:p>
          <a:p>
            <a:pPr marL="93663" indent="0">
              <a:buNone/>
            </a:pPr>
            <a:r>
              <a:rPr lang="en-US" altLang="ko-KR" sz="2400" dirty="0"/>
              <a:t>-  </a:t>
            </a:r>
            <a:r>
              <a:rPr lang="ko-KR" altLang="en-US" sz="2400" dirty="0"/>
              <a:t>기존연구에서 본 갈등의 발생 요인 </a:t>
            </a:r>
            <a:endParaRPr lang="en-US" altLang="ko-KR" sz="2400" dirty="0"/>
          </a:p>
          <a:p>
            <a:pPr marL="93663" indent="0">
              <a:buNone/>
            </a:pPr>
            <a:r>
              <a:rPr lang="en-US" altLang="ko-KR" sz="2400" dirty="0"/>
              <a:t>-  </a:t>
            </a:r>
            <a:r>
              <a:rPr lang="ko-KR" altLang="en-US" sz="2400" dirty="0"/>
              <a:t>갈등 발생 요인 기준 산업별 유형화</a:t>
            </a:r>
            <a:r>
              <a:rPr lang="en-US" altLang="ko-KR" sz="2400" dirty="0"/>
              <a:t> </a:t>
            </a:r>
          </a:p>
          <a:p>
            <a:pPr marL="93663" indent="0">
              <a:buNone/>
            </a:pPr>
            <a:r>
              <a:rPr lang="en-US" altLang="ko-KR" sz="2400" dirty="0"/>
              <a:t>-  </a:t>
            </a:r>
            <a:r>
              <a:rPr lang="ko-KR" altLang="en-US" sz="2400" dirty="0"/>
              <a:t>산업별 디지털 갈등 양상의 공통점과 차이점</a:t>
            </a:r>
            <a:endParaRPr lang="en-US" altLang="ko-KR" sz="2400" dirty="0"/>
          </a:p>
          <a:p>
            <a:pPr marL="93663" indent="0">
              <a:buNone/>
            </a:pPr>
            <a:r>
              <a:rPr lang="en-US" altLang="ko-KR" sz="2400" dirty="0"/>
              <a:t>-  </a:t>
            </a:r>
            <a:r>
              <a:rPr lang="ko-KR" altLang="en-US" sz="2400" dirty="0"/>
              <a:t>혁신이 먼저인가</a:t>
            </a:r>
            <a:r>
              <a:rPr lang="en-US" altLang="ko-KR" sz="2400" dirty="0"/>
              <a:t>, </a:t>
            </a:r>
            <a:r>
              <a:rPr lang="ko-KR" altLang="en-US" sz="2400" dirty="0"/>
              <a:t>분배가 먼저인가</a:t>
            </a:r>
            <a:r>
              <a:rPr lang="en-US" altLang="ko-KR" sz="2400" dirty="0"/>
              <a:t>?</a:t>
            </a:r>
          </a:p>
          <a:p>
            <a:pPr marL="93663" indent="0">
              <a:buNone/>
            </a:pPr>
            <a:r>
              <a:rPr lang="en-US" altLang="ko-KR" sz="2400" dirty="0"/>
              <a:t>3. </a:t>
            </a:r>
            <a:r>
              <a:rPr lang="ko-KR" altLang="en-US" sz="2400" dirty="0"/>
              <a:t>갈등 관리 사회 경제 시스템의 수립을 위한 정책 제안 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 차</a:t>
            </a:r>
          </a:p>
        </p:txBody>
      </p:sp>
    </p:spTree>
    <p:extLst>
      <p:ext uri="{BB962C8B-B14F-4D97-AF65-F5344CB8AC3E}">
        <p14:creationId xmlns:p14="http://schemas.microsoft.com/office/powerpoint/2010/main" val="2870191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미래 사회 갈등 관리 정책을 위한 거버넌스 체계와 역할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67397" y="747995"/>
            <a:ext cx="4679250" cy="326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이해 관계자 그룹과 전문가 그룹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집단 지성의 상호작용 촉진 </a:t>
            </a:r>
            <a:endParaRPr lang="en-US" altLang="ko-KR" sz="2000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000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000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000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000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000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46" y="1881384"/>
            <a:ext cx="3888432" cy="3720903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734538" y="729778"/>
            <a:ext cx="4953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 다양한 산업이 융합되는 디지털 전환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범 부처 협업을 통한 개선이 필요하므로 </a:t>
            </a:r>
            <a:endParaRPr lang="en-US" altLang="ko-KR" sz="2000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신설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디지털혁신부에서 디지털 전환 갈등을 포함한 제반 사항을 관장할 필요</a:t>
            </a:r>
            <a:endParaRPr lang="en-US" altLang="ko-KR" sz="1200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269" y="608137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/>
              <a:t>아이타무토</a:t>
            </a:r>
            <a:r>
              <a:rPr lang="en-US" altLang="ko-KR" sz="1200" dirty="0"/>
              <a:t>&amp;</a:t>
            </a:r>
            <a:r>
              <a:rPr lang="ko-KR" altLang="en-US" sz="1200" dirty="0" err="1"/>
              <a:t>란데모어</a:t>
            </a:r>
            <a:r>
              <a:rPr lang="en-US" altLang="ko-KR" sz="1200" dirty="0"/>
              <a:t>(2016), “Crowdsourced Deliberation: The case of Finland”</a:t>
            </a:r>
            <a:endParaRPr lang="ko-KR" altLang="en-US" sz="12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t="17662"/>
          <a:stretch/>
        </p:blipFill>
        <p:spPr>
          <a:xfrm>
            <a:off x="5673080" y="3100282"/>
            <a:ext cx="3119424" cy="20604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97016" y="5019404"/>
            <a:ext cx="4320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+mn-ea"/>
                <a:ea typeface="+mn-ea"/>
              </a:rPr>
              <a:t>대통령 비서실에 국가 </a:t>
            </a:r>
            <a:r>
              <a:rPr lang="en-US" altLang="ko-KR" sz="1400" dirty="0">
                <a:latin typeface="+mn-ea"/>
                <a:ea typeface="+mn-ea"/>
              </a:rPr>
              <a:t>CIIO(Chief Innovation &amp; Information Officer) </a:t>
            </a:r>
            <a:r>
              <a:rPr lang="ko-KR" altLang="en-US" sz="1400" dirty="0">
                <a:latin typeface="+mn-ea"/>
                <a:ea typeface="+mn-ea"/>
              </a:rPr>
              <a:t>담당 비서관 직을 신설</a:t>
            </a:r>
            <a:r>
              <a:rPr lang="en-US" altLang="ko-KR" sz="1400" dirty="0">
                <a:latin typeface="+mn-ea"/>
                <a:ea typeface="+mn-ea"/>
              </a:rPr>
              <a:t>, 4</a:t>
            </a:r>
            <a:r>
              <a:rPr lang="ko-KR" altLang="en-US" sz="1400" dirty="0">
                <a:latin typeface="+mn-ea"/>
                <a:ea typeface="+mn-ea"/>
              </a:rPr>
              <a:t>차 산업 혁명에 대응하여</a:t>
            </a:r>
            <a:r>
              <a:rPr lang="en-US" altLang="ko-KR" sz="1400" dirty="0">
                <a:latin typeface="+mn-ea"/>
                <a:ea typeface="+mn-ea"/>
              </a:rPr>
              <a:t> </a:t>
            </a:r>
            <a:r>
              <a:rPr lang="ko-KR" altLang="en-US" sz="1400" dirty="0">
                <a:latin typeface="+mn-ea"/>
                <a:ea typeface="+mn-ea"/>
              </a:rPr>
              <a:t>범부처 예산</a:t>
            </a:r>
            <a:r>
              <a:rPr lang="en-US" altLang="ko-KR" sz="1400" dirty="0">
                <a:latin typeface="+mn-ea"/>
                <a:ea typeface="+mn-ea"/>
              </a:rPr>
              <a:t>, </a:t>
            </a:r>
            <a:r>
              <a:rPr lang="ko-KR" altLang="en-US" sz="1400" dirty="0">
                <a:latin typeface="+mn-ea"/>
                <a:ea typeface="+mn-ea"/>
              </a:rPr>
              <a:t>정책</a:t>
            </a:r>
            <a:r>
              <a:rPr lang="en-US" altLang="ko-KR" sz="1400" dirty="0">
                <a:latin typeface="+mn-ea"/>
                <a:ea typeface="+mn-ea"/>
              </a:rPr>
              <a:t>, </a:t>
            </a:r>
            <a:r>
              <a:rPr lang="ko-KR" altLang="en-US" sz="1400" dirty="0">
                <a:latin typeface="+mn-ea"/>
                <a:ea typeface="+mn-ea"/>
              </a:rPr>
              <a:t>제도</a:t>
            </a:r>
            <a:r>
              <a:rPr lang="en-US" altLang="ko-KR" sz="1400" dirty="0">
                <a:latin typeface="+mn-ea"/>
                <a:ea typeface="+mn-ea"/>
              </a:rPr>
              <a:t>, </a:t>
            </a:r>
            <a:r>
              <a:rPr lang="ko-KR" altLang="en-US" sz="1400" dirty="0">
                <a:latin typeface="+mn-ea"/>
                <a:ea typeface="+mn-ea"/>
              </a:rPr>
              <a:t>기술을 조정하는 체계 마련 </a:t>
            </a:r>
            <a:endParaRPr lang="en-US" altLang="ko-KR" sz="1400" dirty="0">
              <a:latin typeface="+mn-ea"/>
              <a:ea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+mn-ea"/>
                <a:ea typeface="+mn-ea"/>
              </a:rPr>
              <a:t>해당 국가 </a:t>
            </a:r>
            <a:r>
              <a:rPr lang="en-US" altLang="ko-KR" sz="1400" dirty="0">
                <a:latin typeface="+mn-ea"/>
                <a:ea typeface="+mn-ea"/>
              </a:rPr>
              <a:t>CIIO </a:t>
            </a:r>
            <a:r>
              <a:rPr lang="ko-KR" altLang="en-US" sz="1400" dirty="0">
                <a:latin typeface="+mn-ea"/>
                <a:ea typeface="+mn-ea"/>
              </a:rPr>
              <a:t>조직 내에 디지털혁신부를 신설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93060" y="608137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소프트웨어정책연구소</a:t>
            </a:r>
            <a:r>
              <a:rPr lang="en-US" altLang="ko-KR" sz="1200" dirty="0"/>
              <a:t>(2016), SPK2025 </a:t>
            </a:r>
            <a:r>
              <a:rPr lang="ko-KR" altLang="en-US" sz="1200" dirty="0"/>
              <a:t>국가</a:t>
            </a:r>
            <a:r>
              <a:rPr lang="en-US" altLang="ko-KR" sz="1200" dirty="0"/>
              <a:t>SW</a:t>
            </a:r>
            <a:r>
              <a:rPr lang="ko-KR" altLang="en-US" sz="1200" dirty="0"/>
              <a:t>역량강화를 위한 종합계획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8959" y="2748728"/>
            <a:ext cx="3825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800" b="1" dirty="0">
                <a:latin typeface="+mn-ea"/>
                <a:ea typeface="+mn-ea"/>
              </a:rPr>
              <a:t>대통령 직속 디지털 전환 총괄 조직</a:t>
            </a:r>
          </a:p>
        </p:txBody>
      </p:sp>
    </p:spTree>
    <p:extLst>
      <p:ext uri="{BB962C8B-B14F-4D97-AF65-F5344CB8AC3E}">
        <p14:creationId xmlns:p14="http://schemas.microsoft.com/office/powerpoint/2010/main" val="2568483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 smtClean="0"/>
              <a:t>[</a:t>
            </a:r>
            <a:r>
              <a:rPr lang="ko-KR" altLang="en-US" sz="2800" dirty="0" smtClean="0"/>
              <a:t>참고</a:t>
            </a:r>
            <a:r>
              <a:rPr lang="en-US" altLang="ko-KR" sz="2800" dirty="0" smtClean="0"/>
              <a:t>]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92294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참고</a:t>
            </a:r>
            <a:r>
              <a:rPr lang="en-US" altLang="ko-KR" dirty="0"/>
              <a:t>] </a:t>
            </a:r>
            <a:r>
              <a:rPr lang="en-US" altLang="ko-KR" dirty="0" err="1"/>
              <a:t>SPRi</a:t>
            </a:r>
            <a:r>
              <a:rPr lang="en-US" altLang="ko-KR" dirty="0"/>
              <a:t> </a:t>
            </a:r>
            <a:r>
              <a:rPr lang="ko-KR" altLang="en-US" dirty="0"/>
              <a:t>오픈 커뮤니티 개요 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718890" y="1661567"/>
            <a:ext cx="8410574" cy="2911755"/>
            <a:chOff x="718890" y="2029413"/>
            <a:chExt cx="8410574" cy="2911755"/>
          </a:xfrm>
        </p:grpSpPr>
        <p:sp>
          <p:nvSpPr>
            <p:cNvPr id="58" name="양쪽 모서리가 둥근 사각형 57"/>
            <p:cNvSpPr/>
            <p:nvPr/>
          </p:nvSpPr>
          <p:spPr>
            <a:xfrm>
              <a:off x="938791" y="2029413"/>
              <a:ext cx="1752394" cy="267873"/>
            </a:xfrm>
            <a:prstGeom prst="round2SameRect">
              <a:avLst/>
            </a:prstGeom>
            <a:blipFill>
              <a:blip r:embed="rId2"/>
              <a:stretch>
                <a:fillRect/>
              </a:stretch>
            </a:blipFill>
            <a:ln w="3175" cap="sq" cmpd="sng" algn="ctr">
              <a:solidFill>
                <a:srgbClr val="536175"/>
              </a:solidFill>
              <a:prstDash val="solid"/>
              <a:miter lim="800000"/>
            </a:ln>
            <a:effectLst>
              <a:innerShdw dist="12700" dir="16200000">
                <a:sysClr val="window" lastClr="FFFFFF">
                  <a:alpha val="20000"/>
                </a:sysClr>
              </a:innerShdw>
            </a:effectLst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0" marR="0" lvl="0" indent="-4572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>
                  <a:ln cap="sq">
                    <a:noFill/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SW </a:t>
              </a:r>
              <a:r>
                <a:rPr kumimoji="0" lang="ko-KR" altLang="en-US" sz="1200" b="1" i="0" u="none" strike="noStrike" kern="0" cap="none" spc="0" normalizeH="0" baseline="0" noProof="0" dirty="0">
                  <a:ln cap="sq">
                    <a:noFill/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개발자</a:t>
              </a:r>
            </a:p>
          </p:txBody>
        </p:sp>
        <p:sp>
          <p:nvSpPr>
            <p:cNvPr id="59" name="양쪽 모서리가 둥근 사각형 58"/>
            <p:cNvSpPr/>
            <p:nvPr/>
          </p:nvSpPr>
          <p:spPr>
            <a:xfrm>
              <a:off x="3006446" y="2029413"/>
              <a:ext cx="1752394" cy="267873"/>
            </a:xfrm>
            <a:prstGeom prst="round2SameRect">
              <a:avLst/>
            </a:prstGeom>
            <a:blipFill>
              <a:blip r:embed="rId2"/>
              <a:stretch>
                <a:fillRect/>
              </a:stretch>
            </a:blipFill>
            <a:ln w="3175" cap="sq" cmpd="sng" algn="ctr">
              <a:solidFill>
                <a:srgbClr val="536175"/>
              </a:solidFill>
              <a:prstDash val="solid"/>
              <a:miter lim="800000"/>
            </a:ln>
            <a:effectLst>
              <a:innerShdw dist="12700" dir="16200000">
                <a:sysClr val="window" lastClr="FFFFFF">
                  <a:alpha val="20000"/>
                </a:sysClr>
              </a:innerShdw>
            </a:effectLst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0" marR="0" lvl="0" indent="-4572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>
                  <a:ln cap="sq">
                    <a:noFill/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SW </a:t>
              </a:r>
              <a:r>
                <a:rPr kumimoji="0" lang="ko-KR" altLang="en-US" sz="1200" b="1" i="0" u="none" strike="noStrike" kern="0" cap="none" spc="0" normalizeH="0" baseline="0" noProof="0" dirty="0">
                  <a:ln cap="sq">
                    <a:noFill/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기업</a:t>
              </a:r>
            </a:p>
          </p:txBody>
        </p:sp>
        <p:sp>
          <p:nvSpPr>
            <p:cNvPr id="60" name="양쪽 모서리가 둥근 사각형 59"/>
            <p:cNvSpPr/>
            <p:nvPr/>
          </p:nvSpPr>
          <p:spPr>
            <a:xfrm>
              <a:off x="5074101" y="2029413"/>
              <a:ext cx="1752394" cy="267873"/>
            </a:xfrm>
            <a:prstGeom prst="round2SameRect">
              <a:avLst/>
            </a:prstGeom>
            <a:blipFill>
              <a:blip r:embed="rId2"/>
              <a:stretch>
                <a:fillRect/>
              </a:stretch>
            </a:blipFill>
            <a:ln w="3175" cap="sq" cmpd="sng" algn="ctr">
              <a:solidFill>
                <a:srgbClr val="536175"/>
              </a:solidFill>
              <a:prstDash val="solid"/>
              <a:miter lim="800000"/>
            </a:ln>
            <a:effectLst>
              <a:innerShdw dist="12700" dir="16200000">
                <a:sysClr val="window" lastClr="FFFFFF">
                  <a:alpha val="20000"/>
                </a:sysClr>
              </a:innerShdw>
            </a:effectLst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0" marR="0" lvl="0" indent="-4572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0" normalizeH="0" baseline="0" noProof="0" dirty="0">
                  <a:ln cap="sq">
                    <a:noFill/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정부부처</a:t>
              </a:r>
            </a:p>
          </p:txBody>
        </p:sp>
        <p:sp>
          <p:nvSpPr>
            <p:cNvPr id="61" name="양쪽 모서리가 둥근 사각형 60"/>
            <p:cNvSpPr/>
            <p:nvPr/>
          </p:nvSpPr>
          <p:spPr>
            <a:xfrm>
              <a:off x="7141755" y="2029413"/>
              <a:ext cx="1752394" cy="267873"/>
            </a:xfrm>
            <a:prstGeom prst="round2SameRect">
              <a:avLst/>
            </a:prstGeom>
            <a:blipFill>
              <a:blip r:embed="rId2"/>
              <a:stretch>
                <a:fillRect/>
              </a:stretch>
            </a:blipFill>
            <a:ln w="3175" cap="sq" cmpd="sng" algn="ctr">
              <a:solidFill>
                <a:srgbClr val="536175"/>
              </a:solidFill>
              <a:prstDash val="solid"/>
              <a:miter lim="800000"/>
            </a:ln>
            <a:effectLst>
              <a:innerShdw dist="12700" dir="16200000">
                <a:sysClr val="window" lastClr="FFFFFF">
                  <a:alpha val="20000"/>
                </a:sysClr>
              </a:innerShdw>
            </a:effectLst>
          </p:spPr>
          <p:txBody>
            <a:bodyPr wrap="square" lIns="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0" marR="0" lvl="0" indent="-4572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0" cap="none" spc="0" normalizeH="0" baseline="0" noProof="0" dirty="0">
                  <a:ln cap="sq">
                    <a:noFill/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SW </a:t>
              </a:r>
              <a:r>
                <a:rPr kumimoji="0" lang="ko-KR" altLang="en-US" sz="1200" b="1" i="0" u="none" strike="noStrike" kern="0" cap="none" spc="0" normalizeH="0" baseline="0" noProof="0" dirty="0">
                  <a:ln cap="sq">
                    <a:noFill/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유관기관∙협단체</a:t>
              </a:r>
            </a:p>
          </p:txBody>
        </p:sp>
        <p:sp>
          <p:nvSpPr>
            <p:cNvPr id="62" name="오른쪽 화살표 61"/>
            <p:cNvSpPr/>
            <p:nvPr/>
          </p:nvSpPr>
          <p:spPr>
            <a:xfrm rot="5400000">
              <a:off x="1453107" y="2310143"/>
              <a:ext cx="180000" cy="252000"/>
            </a:xfrm>
            <a:prstGeom prst="rightArrow">
              <a:avLst/>
            </a:prstGeom>
            <a:gradFill>
              <a:gsLst>
                <a:gs pos="15000">
                  <a:sysClr val="window" lastClr="FFFFFF">
                    <a:lumMod val="5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endParaRPr>
            </a:p>
          </p:txBody>
        </p:sp>
        <p:sp>
          <p:nvSpPr>
            <p:cNvPr id="63" name="오른쪽 화살표 62"/>
            <p:cNvSpPr/>
            <p:nvPr/>
          </p:nvSpPr>
          <p:spPr>
            <a:xfrm rot="16200000">
              <a:off x="2002265" y="2310144"/>
              <a:ext cx="180000" cy="252000"/>
            </a:xfrm>
            <a:prstGeom prst="rightArrow">
              <a:avLst/>
            </a:prstGeom>
            <a:gradFill>
              <a:gsLst>
                <a:gs pos="15000">
                  <a:sysClr val="window" lastClr="FFFFFF">
                    <a:lumMod val="5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endParaRPr>
            </a:p>
          </p:txBody>
        </p:sp>
        <p:sp>
          <p:nvSpPr>
            <p:cNvPr id="64" name="오른쪽 화살표 63"/>
            <p:cNvSpPr/>
            <p:nvPr/>
          </p:nvSpPr>
          <p:spPr>
            <a:xfrm rot="5400000">
              <a:off x="3531585" y="2310143"/>
              <a:ext cx="180000" cy="252000"/>
            </a:xfrm>
            <a:prstGeom prst="rightArrow">
              <a:avLst/>
            </a:prstGeom>
            <a:gradFill>
              <a:gsLst>
                <a:gs pos="15000">
                  <a:sysClr val="window" lastClr="FFFFFF">
                    <a:lumMod val="5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endParaRPr>
            </a:p>
          </p:txBody>
        </p:sp>
        <p:sp>
          <p:nvSpPr>
            <p:cNvPr id="65" name="오른쪽 화살표 64"/>
            <p:cNvSpPr/>
            <p:nvPr/>
          </p:nvSpPr>
          <p:spPr>
            <a:xfrm rot="16200000">
              <a:off x="4080743" y="2310144"/>
              <a:ext cx="180000" cy="252000"/>
            </a:xfrm>
            <a:prstGeom prst="rightArrow">
              <a:avLst/>
            </a:prstGeom>
            <a:gradFill>
              <a:gsLst>
                <a:gs pos="15000">
                  <a:sysClr val="window" lastClr="FFFFFF">
                    <a:lumMod val="5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endParaRPr>
            </a:p>
          </p:txBody>
        </p:sp>
        <p:sp>
          <p:nvSpPr>
            <p:cNvPr id="66" name="오른쪽 화살표 65"/>
            <p:cNvSpPr/>
            <p:nvPr/>
          </p:nvSpPr>
          <p:spPr>
            <a:xfrm rot="5400000">
              <a:off x="5578776" y="2310143"/>
              <a:ext cx="180000" cy="252000"/>
            </a:xfrm>
            <a:prstGeom prst="rightArrow">
              <a:avLst/>
            </a:prstGeom>
            <a:gradFill>
              <a:gsLst>
                <a:gs pos="15000">
                  <a:sysClr val="window" lastClr="FFFFFF">
                    <a:lumMod val="5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endParaRPr>
            </a:p>
          </p:txBody>
        </p:sp>
        <p:sp>
          <p:nvSpPr>
            <p:cNvPr id="67" name="오른쪽 화살표 66"/>
            <p:cNvSpPr/>
            <p:nvPr/>
          </p:nvSpPr>
          <p:spPr>
            <a:xfrm rot="16200000">
              <a:off x="6127934" y="2310144"/>
              <a:ext cx="180000" cy="252000"/>
            </a:xfrm>
            <a:prstGeom prst="rightArrow">
              <a:avLst/>
            </a:prstGeom>
            <a:gradFill>
              <a:gsLst>
                <a:gs pos="15000">
                  <a:sysClr val="window" lastClr="FFFFFF">
                    <a:lumMod val="5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endParaRPr>
            </a:p>
          </p:txBody>
        </p:sp>
        <p:sp>
          <p:nvSpPr>
            <p:cNvPr id="68" name="오른쪽 화살표 67"/>
            <p:cNvSpPr/>
            <p:nvPr/>
          </p:nvSpPr>
          <p:spPr>
            <a:xfrm rot="5400000">
              <a:off x="7660911" y="2310143"/>
              <a:ext cx="180000" cy="252000"/>
            </a:xfrm>
            <a:prstGeom prst="rightArrow">
              <a:avLst/>
            </a:prstGeom>
            <a:gradFill>
              <a:gsLst>
                <a:gs pos="15000">
                  <a:sysClr val="window" lastClr="FFFFFF">
                    <a:lumMod val="5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endParaRPr>
            </a:p>
          </p:txBody>
        </p:sp>
        <p:sp>
          <p:nvSpPr>
            <p:cNvPr id="69" name="오른쪽 화살표 68"/>
            <p:cNvSpPr/>
            <p:nvPr/>
          </p:nvSpPr>
          <p:spPr>
            <a:xfrm rot="16200000">
              <a:off x="8210069" y="2310144"/>
              <a:ext cx="180000" cy="252000"/>
            </a:xfrm>
            <a:prstGeom prst="rightArrow">
              <a:avLst/>
            </a:prstGeom>
            <a:gradFill>
              <a:gsLst>
                <a:gs pos="15000">
                  <a:sysClr val="window" lastClr="FFFFFF">
                    <a:lumMod val="5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endParaRPr>
            </a:p>
          </p:txBody>
        </p:sp>
        <p:sp>
          <p:nvSpPr>
            <p:cNvPr id="70" name="모서리가 둥근 직사각형 69"/>
            <p:cNvSpPr/>
            <p:nvPr/>
          </p:nvSpPr>
          <p:spPr>
            <a:xfrm>
              <a:off x="718890" y="2545296"/>
              <a:ext cx="8410574" cy="239587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ysDash"/>
            </a:ln>
            <a:effectLst/>
          </p:spPr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1" i="0" u="none" strike="noStrike" kern="1200" cap="none" spc="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endParaRPr>
            </a:p>
          </p:txBody>
        </p:sp>
        <p:sp>
          <p:nvSpPr>
            <p:cNvPr id="71" name="모서리가 둥근 직사각형 70"/>
            <p:cNvSpPr/>
            <p:nvPr/>
          </p:nvSpPr>
          <p:spPr bwMode="auto">
            <a:xfrm>
              <a:off x="935835" y="2965517"/>
              <a:ext cx="1260000" cy="455434"/>
            </a:xfrm>
            <a:prstGeom prst="roundRect">
              <a:avLst>
                <a:gd name="adj" fmla="val 50000"/>
              </a:avLst>
            </a:prstGeom>
            <a:blipFill>
              <a:blip r:embed="rId2"/>
              <a:stretch>
                <a:fillRect/>
              </a:stretch>
            </a:blipFill>
            <a:ln w="3175" cap="sq" cmpd="sng" algn="ctr">
              <a:solidFill>
                <a:srgbClr val="536175"/>
              </a:solidFill>
              <a:prstDash val="solid"/>
              <a:miter lim="800000"/>
            </a:ln>
            <a:effectLst>
              <a:innerShdw dist="12700" dir="16200000">
                <a:sysClr val="window" lastClr="FFFFFF">
                  <a:alpha val="20000"/>
                </a:sysClr>
              </a:innerShdw>
            </a:effectLst>
          </p:spPr>
          <p:txBody>
            <a:bodyPr wrap="square" lIns="0" tIns="0" rIns="0" bIns="0" rtlCol="0" anchor="t" anchorCtr="0"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0" marR="0" lvl="0" indent="-4572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ko-KR" altLang="en-US" sz="900" b="1" i="0" u="none" strike="noStrike" kern="0" cap="none" spc="-150" normalizeH="0" baseline="0" noProof="0" dirty="0">
                  <a:ln cap="sq">
                    <a:noFill/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정책제안</a:t>
              </a:r>
              <a:r>
                <a:rPr kumimoji="0" lang="en-US" altLang="ko-KR" sz="900" b="1" i="0" u="none" strike="noStrike" kern="0" cap="none" spc="-150" normalizeH="0" baseline="0" noProof="0" dirty="0">
                  <a:ln cap="sq">
                    <a:noFill/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, </a:t>
              </a:r>
              <a:r>
                <a:rPr kumimoji="0" lang="ko-KR" altLang="en-US" sz="900" b="1" i="0" u="none" strike="noStrike" kern="0" cap="none" spc="-150" normalizeH="0" baseline="0" noProof="0" dirty="0">
                  <a:ln cap="sq">
                    <a:noFill/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민원기능 강화</a:t>
              </a:r>
              <a:r>
                <a:rPr kumimoji="0" lang="en-US" altLang="ko-KR" sz="900" b="1" i="0" u="none" strike="noStrike" kern="0" cap="none" spc="0" normalizeH="0" baseline="0" noProof="0" dirty="0">
                  <a:ln cap="sq">
                    <a:noFill/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/>
              </a:r>
              <a:br>
                <a:rPr kumimoji="0" lang="en-US" altLang="ko-KR" sz="900" b="1" i="0" u="none" strike="noStrike" kern="0" cap="none" spc="0" normalizeH="0" baseline="0" noProof="0" dirty="0">
                  <a:ln cap="sq">
                    <a:noFill/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</a:br>
              <a:r>
                <a:rPr kumimoji="0" lang="en-US" altLang="ko-KR" sz="800" b="1" i="0" u="none" strike="noStrike" kern="0" cap="none" spc="0" normalizeH="0" baseline="0" noProof="0" dirty="0">
                  <a:ln cap="sq">
                    <a:noFill/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(SWIT, SW</a:t>
              </a:r>
              <a:r>
                <a:rPr kumimoji="0" lang="ko-KR" altLang="en-US" sz="800" b="1" i="0" u="none" strike="noStrike" kern="0" cap="none" spc="0" normalizeH="0" baseline="0" noProof="0" dirty="0">
                  <a:ln cap="sq">
                    <a:noFill/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중심사회포털</a:t>
              </a:r>
              <a:r>
                <a:rPr kumimoji="0" lang="en-US" altLang="ko-KR" sz="800" b="1" i="0" u="none" strike="noStrike" kern="0" cap="none" spc="0" normalizeH="0" baseline="0" noProof="0" dirty="0">
                  <a:ln cap="sq">
                    <a:noFill/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)</a:t>
              </a:r>
              <a:endParaRPr kumimoji="0" lang="en-US" altLang="ko-KR" sz="900" b="1" i="0" u="none" strike="noStrike" kern="0" cap="none" spc="0" normalizeH="0" baseline="0" noProof="0" dirty="0">
                <a:ln cap="sq">
                  <a:noFill/>
                  <a:miter lim="800000"/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ea"/>
                <a:ea typeface="+mn-ea"/>
                <a:cs typeface="KoPubWorld돋움체_Pro Bold" panose="00000800000000000000" pitchFamily="50" charset="-127"/>
              </a:endParaRPr>
            </a:p>
          </p:txBody>
        </p:sp>
        <p:sp>
          <p:nvSpPr>
            <p:cNvPr id="72" name="모서리가 둥근 직사각형 71"/>
            <p:cNvSpPr/>
            <p:nvPr/>
          </p:nvSpPr>
          <p:spPr bwMode="auto">
            <a:xfrm>
              <a:off x="935835" y="3500017"/>
              <a:ext cx="1260000" cy="396000"/>
            </a:xfrm>
            <a:prstGeom prst="roundRect">
              <a:avLst>
                <a:gd name="adj" fmla="val 50000"/>
              </a:avLst>
            </a:prstGeom>
            <a:blipFill>
              <a:blip r:embed="rId2"/>
              <a:stretch>
                <a:fillRect/>
              </a:stretch>
            </a:blipFill>
            <a:ln w="3175" cap="sq" cmpd="sng" algn="ctr">
              <a:solidFill>
                <a:srgbClr val="536175"/>
              </a:solidFill>
              <a:prstDash val="solid"/>
              <a:miter lim="800000"/>
            </a:ln>
            <a:effectLst>
              <a:innerShdw dist="12700" dir="16200000">
                <a:sysClr val="window" lastClr="FFFFFF">
                  <a:alpha val="20000"/>
                </a:sysClr>
              </a:innerShdw>
            </a:effectLst>
          </p:spPr>
          <p:txBody>
            <a:bodyPr wrap="square" lIns="0" tIns="0" rIns="0" bIns="0" rtlCol="0" anchor="t" anchorCtr="0"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0" marR="0" lvl="0" indent="-4572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ko-KR" altLang="en-US" sz="900" b="1" i="0" u="none" strike="noStrike" kern="0" cap="none" spc="0" normalizeH="0" baseline="0" noProof="0" dirty="0">
                  <a:ln cap="sq">
                    <a:noFill/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개발자 커뮤니티 공유</a:t>
              </a:r>
              <a:r>
                <a:rPr kumimoji="0" lang="en-US" altLang="ko-KR" sz="900" b="1" i="0" u="none" strike="noStrike" kern="0" cap="none" spc="0" normalizeH="0" baseline="0" noProof="0" dirty="0">
                  <a:ln cap="sq">
                    <a:noFill/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/>
              </a:r>
              <a:br>
                <a:rPr kumimoji="0" lang="en-US" altLang="ko-KR" sz="900" b="1" i="0" u="none" strike="noStrike" kern="0" cap="none" spc="0" normalizeH="0" baseline="0" noProof="0" dirty="0">
                  <a:ln cap="sq">
                    <a:noFill/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</a:br>
              <a:r>
                <a:rPr kumimoji="0" lang="en-US" altLang="ko-KR" sz="800" b="1" i="0" u="none" strike="noStrike" kern="0" cap="none" spc="0" normalizeH="0" baseline="0" noProof="0" dirty="0">
                  <a:ln cap="sq">
                    <a:noFill/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(</a:t>
              </a:r>
              <a:r>
                <a:rPr kumimoji="0" lang="ko-KR" altLang="en-US" sz="800" b="1" i="0" u="none" strike="noStrike" kern="0" cap="none" spc="0" normalizeH="0" baseline="0" noProof="0" dirty="0">
                  <a:ln cap="sq">
                    <a:noFill/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생활코딩</a:t>
              </a:r>
              <a:r>
                <a:rPr kumimoji="0" lang="en-US" altLang="ko-KR" sz="800" b="1" i="0" u="none" strike="noStrike" kern="0" cap="none" spc="0" normalizeH="0" baseline="0" noProof="0" dirty="0">
                  <a:ln cap="sq">
                    <a:noFill/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, OKKY</a:t>
              </a:r>
              <a:r>
                <a:rPr kumimoji="0" lang="ko-KR" altLang="en-US" sz="800" b="1" i="0" u="none" strike="noStrike" kern="0" cap="none" spc="0" normalizeH="0" baseline="0" noProof="0" dirty="0">
                  <a:ln cap="sq">
                    <a:noFill/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 등</a:t>
              </a:r>
              <a:r>
                <a:rPr kumimoji="0" lang="en-US" altLang="ko-KR" sz="800" b="1" i="0" u="none" strike="noStrike" kern="0" cap="none" spc="0" normalizeH="0" baseline="0" noProof="0" dirty="0">
                  <a:ln cap="sq">
                    <a:noFill/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)</a:t>
              </a:r>
              <a:endParaRPr kumimoji="0" lang="en-US" altLang="ko-KR" sz="900" b="1" i="0" u="none" strike="noStrike" kern="0" cap="none" spc="0" normalizeH="0" baseline="0" noProof="0" dirty="0">
                <a:ln cap="sq">
                  <a:noFill/>
                  <a:miter lim="800000"/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ea"/>
                <a:ea typeface="+mn-ea"/>
                <a:cs typeface="KoPubWorld돋움체_Pro Bold" panose="00000800000000000000" pitchFamily="50" charset="-127"/>
              </a:endParaRPr>
            </a:p>
          </p:txBody>
        </p:sp>
        <p:sp>
          <p:nvSpPr>
            <p:cNvPr id="73" name="모서리가 둥근 직사각형 72"/>
            <p:cNvSpPr/>
            <p:nvPr/>
          </p:nvSpPr>
          <p:spPr bwMode="auto">
            <a:xfrm>
              <a:off x="935835" y="4034516"/>
              <a:ext cx="1260000" cy="396000"/>
            </a:xfrm>
            <a:prstGeom prst="roundRect">
              <a:avLst>
                <a:gd name="adj" fmla="val 50000"/>
              </a:avLst>
            </a:prstGeom>
            <a:blipFill>
              <a:blip r:embed="rId2"/>
              <a:stretch>
                <a:fillRect/>
              </a:stretch>
            </a:blipFill>
            <a:ln w="3175" cap="sq" cmpd="sng" algn="ctr">
              <a:solidFill>
                <a:srgbClr val="536175"/>
              </a:solidFill>
              <a:prstDash val="solid"/>
              <a:miter lim="800000"/>
            </a:ln>
            <a:effectLst>
              <a:innerShdw dist="12700" dir="16200000">
                <a:sysClr val="window" lastClr="FFFFFF">
                  <a:alpha val="20000"/>
                </a:sysClr>
              </a:innerShdw>
            </a:effectLst>
          </p:spPr>
          <p:txBody>
            <a:bodyPr wrap="square" lIns="0" tIns="0" rIns="0" bIns="0" rtlCol="0" anchor="t" anchorCtr="0"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0" marR="0" lvl="0" indent="-45720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ko-KR" altLang="en-US" sz="900" b="1" i="0" u="none" strike="noStrike" kern="0" cap="none" spc="0" normalizeH="0" baseline="0" noProof="0" dirty="0">
                  <a:ln cap="sq">
                    <a:noFill/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유관기관</a:t>
              </a:r>
              <a:r>
                <a:rPr kumimoji="0" lang="en-US" altLang="ko-KR" sz="900" b="1" i="0" u="none" strike="noStrike" kern="0" cap="none" spc="0" normalizeH="0" baseline="0" noProof="0" dirty="0">
                  <a:ln cap="sq">
                    <a:noFill/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, </a:t>
              </a:r>
              <a:r>
                <a:rPr kumimoji="0" lang="ko-KR" altLang="en-US" sz="900" b="1" i="0" u="none" strike="noStrike" kern="0" cap="none" spc="0" normalizeH="0" baseline="0" noProof="0" dirty="0">
                  <a:ln cap="sq">
                    <a:noFill/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협단체 배너    </a:t>
              </a:r>
              <a:r>
                <a:rPr kumimoji="0" lang="en-US" altLang="ko-KR" sz="800" b="1" i="0" u="none" strike="noStrike" kern="0" cap="none" spc="0" normalizeH="0" baseline="0" noProof="0" dirty="0">
                  <a:ln cap="sq">
                    <a:noFill/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(SW</a:t>
              </a:r>
              <a:r>
                <a:rPr kumimoji="0" lang="ko-KR" altLang="en-US" sz="800" b="1" i="0" u="none" strike="noStrike" kern="0" cap="none" spc="0" normalizeH="0" baseline="0" noProof="0" dirty="0">
                  <a:ln cap="sq">
                    <a:noFill/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산업협회</a:t>
              </a:r>
              <a:r>
                <a:rPr kumimoji="0" lang="en-US" altLang="ko-KR" sz="800" b="1" i="0" u="none" strike="noStrike" kern="0" cap="none" spc="0" normalizeH="0" baseline="0" noProof="0" dirty="0">
                  <a:ln cap="sq">
                    <a:noFill/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 </a:t>
              </a:r>
              <a:r>
                <a:rPr kumimoji="0" lang="ko-KR" altLang="en-US" sz="800" b="1" i="0" u="none" strike="noStrike" kern="0" cap="none" spc="0" normalizeH="0" baseline="0" noProof="0" dirty="0">
                  <a:ln cap="sq">
                    <a:noFill/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등</a:t>
              </a:r>
              <a:r>
                <a:rPr kumimoji="0" lang="en-US" altLang="ko-KR" sz="800" b="1" i="0" u="none" strike="noStrike" kern="0" cap="none" spc="0" normalizeH="0" baseline="0" noProof="0" dirty="0">
                  <a:ln cap="sq">
                    <a:noFill/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)</a:t>
              </a:r>
              <a:endParaRPr kumimoji="0" lang="en-US" altLang="ko-KR" sz="900" b="1" i="0" u="none" strike="noStrike" kern="0" cap="none" spc="0" normalizeH="0" baseline="0" noProof="0" dirty="0">
                <a:ln cap="sq">
                  <a:noFill/>
                  <a:miter lim="800000"/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ea"/>
                <a:ea typeface="+mn-ea"/>
                <a:cs typeface="KoPubWorld돋움체_Pro Bold" panose="00000800000000000000" pitchFamily="50" charset="-127"/>
              </a:endParaRPr>
            </a:p>
          </p:txBody>
        </p:sp>
        <p:cxnSp>
          <p:nvCxnSpPr>
            <p:cNvPr id="74" name="직선 연결선 73"/>
            <p:cNvCxnSpPr>
              <a:stCxn id="71" idx="3"/>
            </p:cNvCxnSpPr>
            <p:nvPr/>
          </p:nvCxnSpPr>
          <p:spPr>
            <a:xfrm>
              <a:off x="2195835" y="3193234"/>
              <a:ext cx="323080" cy="504783"/>
            </a:xfrm>
            <a:prstGeom prst="line">
              <a:avLst/>
            </a:prstGeom>
            <a:solidFill>
              <a:sysClr val="window" lastClr="FFFFFF"/>
            </a:solidFill>
            <a:ln w="6350">
              <a:solidFill>
                <a:sysClr val="window" lastClr="FFFFFF">
                  <a:lumMod val="65000"/>
                </a:sysClr>
              </a:solidFill>
              <a:prstDash val="solid"/>
              <a:miter lim="800000"/>
              <a:headEnd/>
              <a:tailEnd/>
            </a:ln>
            <a:effectLst/>
          </p:spPr>
        </p:cxnSp>
        <p:cxnSp>
          <p:nvCxnSpPr>
            <p:cNvPr id="75" name="직선 연결선 74"/>
            <p:cNvCxnSpPr/>
            <p:nvPr/>
          </p:nvCxnSpPr>
          <p:spPr>
            <a:xfrm>
              <a:off x="2230821" y="3698017"/>
              <a:ext cx="288270" cy="5912"/>
            </a:xfrm>
            <a:prstGeom prst="line">
              <a:avLst/>
            </a:prstGeom>
            <a:solidFill>
              <a:sysClr val="window" lastClr="FFFFFF"/>
            </a:solidFill>
            <a:ln w="6350">
              <a:solidFill>
                <a:sysClr val="window" lastClr="FFFFFF">
                  <a:lumMod val="65000"/>
                </a:sysClr>
              </a:solidFill>
              <a:prstDash val="solid"/>
              <a:miter lim="800000"/>
              <a:headEnd/>
              <a:tailEnd/>
            </a:ln>
            <a:effectLst/>
          </p:spPr>
        </p:cxnSp>
        <p:cxnSp>
          <p:nvCxnSpPr>
            <p:cNvPr id="76" name="직선 연결선 75"/>
            <p:cNvCxnSpPr/>
            <p:nvPr/>
          </p:nvCxnSpPr>
          <p:spPr>
            <a:xfrm flipV="1">
              <a:off x="2195835" y="3698017"/>
              <a:ext cx="323080" cy="534500"/>
            </a:xfrm>
            <a:prstGeom prst="line">
              <a:avLst/>
            </a:prstGeom>
            <a:solidFill>
              <a:sysClr val="window" lastClr="FFFFFF"/>
            </a:solidFill>
            <a:ln w="6350">
              <a:solidFill>
                <a:sysClr val="window" lastClr="FFFFFF">
                  <a:lumMod val="65000"/>
                </a:sysClr>
              </a:solidFill>
              <a:prstDash val="solid"/>
              <a:miter lim="800000"/>
              <a:headEnd/>
              <a:tailEnd/>
            </a:ln>
            <a:effectLst/>
          </p:spPr>
        </p:cxnSp>
        <p:sp>
          <p:nvSpPr>
            <p:cNvPr id="77" name="직사각형 76"/>
            <p:cNvSpPr/>
            <p:nvPr/>
          </p:nvSpPr>
          <p:spPr>
            <a:xfrm>
              <a:off x="3584943" y="3714669"/>
              <a:ext cx="972000" cy="324000"/>
            </a:xfrm>
            <a:prstGeom prst="rect">
              <a:avLst/>
            </a:prstGeom>
            <a:solidFill>
              <a:srgbClr val="DCF1E8"/>
            </a:solidFill>
            <a:ln w="12700" cap="flat" cmpd="sng" algn="ctr">
              <a:solidFill>
                <a:schemeClr val="accent5">
                  <a:lumMod val="75000"/>
                </a:scheme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0" normalizeH="0" baseline="0" noProof="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004396"/>
                  </a:solidFill>
                  <a:effectLst/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토론 및</a:t>
              </a:r>
              <a:r>
                <a:rPr kumimoji="0" lang="ko-KR" altLang="en-US" sz="1200" b="1" i="0" u="none" strike="noStrike" kern="0" cap="none" spc="0" normalizeH="0" noProof="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004396"/>
                  </a:solidFill>
                  <a:effectLst/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 </a:t>
              </a:r>
              <a:r>
                <a:rPr kumimoji="0" lang="ko-KR" altLang="en-US" sz="1200" b="1" i="0" u="none" strike="noStrike" kern="0" cap="none" spc="0" normalizeH="0" baseline="0" noProof="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004396"/>
                  </a:solidFill>
                  <a:effectLst/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설문</a:t>
              </a:r>
              <a:endParaRPr kumimoji="0" lang="en-US" altLang="ko-KR" sz="1200" b="1" i="0" u="none" strike="noStrike" kern="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004396"/>
                </a:solidFill>
                <a:effectLst/>
                <a:uLnTx/>
                <a:uFillTx/>
                <a:latin typeface="+mn-ea"/>
                <a:ea typeface="+mn-ea"/>
                <a:cs typeface="KoPubWorld돋움체_Pro Bold" panose="00000800000000000000" pitchFamily="50" charset="-127"/>
              </a:endParaRPr>
            </a:p>
          </p:txBody>
        </p:sp>
        <p:sp>
          <p:nvSpPr>
            <p:cNvPr id="78" name="직사각형 77"/>
            <p:cNvSpPr/>
            <p:nvPr/>
          </p:nvSpPr>
          <p:spPr>
            <a:xfrm>
              <a:off x="3584943" y="3359851"/>
              <a:ext cx="972000" cy="324000"/>
            </a:xfrm>
            <a:prstGeom prst="rect">
              <a:avLst/>
            </a:prstGeom>
            <a:solidFill>
              <a:srgbClr val="DCF1E8"/>
            </a:solidFill>
            <a:ln w="12700" cap="flat" cmpd="sng" algn="ctr">
              <a:solidFill>
                <a:schemeClr val="accent5">
                  <a:lumMod val="75000"/>
                </a:scheme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0" normalizeH="0" baseline="0" noProof="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004396"/>
                  </a:solidFill>
                  <a:effectLst/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정책 제안</a:t>
              </a:r>
              <a:endParaRPr kumimoji="0" lang="en-US" altLang="ko-KR" sz="1200" b="1" i="0" u="none" strike="noStrike" kern="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004396"/>
                </a:solidFill>
                <a:effectLst/>
                <a:uLnTx/>
                <a:uFillTx/>
                <a:latin typeface="+mn-ea"/>
                <a:ea typeface="+mn-ea"/>
                <a:cs typeface="KoPubWorld돋움체_Pro Bold" panose="00000800000000000000" pitchFamily="50" charset="-127"/>
              </a:endParaRPr>
            </a:p>
          </p:txBody>
        </p:sp>
        <p:sp>
          <p:nvSpPr>
            <p:cNvPr id="79" name="직사각형 78"/>
            <p:cNvSpPr/>
            <p:nvPr/>
          </p:nvSpPr>
          <p:spPr>
            <a:xfrm>
              <a:off x="3584943" y="3005033"/>
              <a:ext cx="972000" cy="324000"/>
            </a:xfrm>
            <a:prstGeom prst="rect">
              <a:avLst/>
            </a:prstGeom>
            <a:solidFill>
              <a:srgbClr val="DCF1E8"/>
            </a:solidFill>
            <a:ln w="12700" cap="flat" cmpd="sng" algn="ctr">
              <a:solidFill>
                <a:schemeClr val="accent5">
                  <a:lumMod val="75000"/>
                </a:scheme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0" normalizeH="0" baseline="0" noProof="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004396"/>
                  </a:solidFill>
                  <a:effectLst/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정책 자료</a:t>
              </a:r>
              <a:endParaRPr kumimoji="0" lang="en-US" altLang="ko-KR" sz="1200" b="1" i="0" u="none" strike="noStrike" kern="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004396"/>
                </a:solidFill>
                <a:effectLst/>
                <a:uLnTx/>
                <a:uFillTx/>
                <a:latin typeface="+mn-ea"/>
                <a:ea typeface="+mn-ea"/>
                <a:cs typeface="KoPubWorld돋움체_Pro Bold" panose="00000800000000000000" pitchFamily="50" charset="-127"/>
              </a:endParaRPr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7891236" y="2992010"/>
              <a:ext cx="1080000" cy="658986"/>
            </a:xfrm>
            <a:prstGeom prst="rect">
              <a:avLst/>
            </a:prstGeom>
            <a:solidFill>
              <a:srgbClr val="ECECEC"/>
            </a:solidFill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0" normalizeH="0" baseline="0" noProof="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제도</a:t>
              </a:r>
              <a:r>
                <a:rPr kumimoji="0" lang="en-US" altLang="ko-KR" sz="1200" b="1" i="0" u="none" strike="noStrike" kern="0" cap="none" spc="0" normalizeH="0" baseline="0" noProof="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•</a:t>
              </a:r>
              <a:r>
                <a:rPr kumimoji="0" lang="ko-KR" altLang="en-US" sz="1200" b="1" i="0" u="none" strike="noStrike" kern="0" cap="none" spc="0" normalizeH="0" baseline="0" noProof="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정책 </a:t>
              </a:r>
              <a:r>
                <a:rPr kumimoji="0" lang="en-US" altLang="ko-KR" sz="1200" b="1" i="0" u="none" strike="noStrike" kern="0" cap="none" spc="0" normalizeH="0" baseline="0" noProof="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/>
              </a:r>
              <a:br>
                <a:rPr kumimoji="0" lang="en-US" altLang="ko-KR" sz="1200" b="1" i="0" u="none" strike="noStrike" kern="0" cap="none" spc="0" normalizeH="0" baseline="0" noProof="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</a:br>
              <a:r>
                <a:rPr kumimoji="0" lang="ko-KR" altLang="en-US" sz="1200" b="1" i="0" u="none" strike="noStrike" kern="0" cap="none" spc="0" normalizeH="0" baseline="0" noProof="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반영</a:t>
              </a:r>
              <a:endParaRPr kumimoji="0" lang="en-US" altLang="ko-KR" sz="1200" b="1" i="0" u="none" strike="noStrike" kern="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KoPubWorld돋움체_Pro Bold" panose="00000800000000000000" pitchFamily="50" charset="-127"/>
              </a:endParaRPr>
            </a:p>
          </p:txBody>
        </p:sp>
        <p:sp>
          <p:nvSpPr>
            <p:cNvPr id="81" name="오른쪽 화살표 80"/>
            <p:cNvSpPr/>
            <p:nvPr/>
          </p:nvSpPr>
          <p:spPr>
            <a:xfrm>
              <a:off x="7642717" y="3585945"/>
              <a:ext cx="216000" cy="216000"/>
            </a:xfrm>
            <a:prstGeom prst="rightArrow">
              <a:avLst/>
            </a:prstGeom>
            <a:gradFill>
              <a:gsLst>
                <a:gs pos="15000">
                  <a:sysClr val="window" lastClr="FFFFFF">
                    <a:lumMod val="5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oPubWorld돋움체_Pro Bold" panose="00000800000000000000" pitchFamily="50" charset="-127"/>
                <a:ea typeface="KoPubWorld돋움체_Pro Bold" panose="00000800000000000000" pitchFamily="50" charset="-127"/>
                <a:cs typeface="KoPubWorld돋움체_Pro Bold" panose="00000800000000000000" pitchFamily="50" charset="-127"/>
              </a:endParaRPr>
            </a:p>
          </p:txBody>
        </p:sp>
        <p:sp>
          <p:nvSpPr>
            <p:cNvPr id="82" name="직사각형 81"/>
            <p:cNvSpPr/>
            <p:nvPr/>
          </p:nvSpPr>
          <p:spPr>
            <a:xfrm>
              <a:off x="7891236" y="3715947"/>
              <a:ext cx="1080000" cy="702365"/>
            </a:xfrm>
            <a:prstGeom prst="rect">
              <a:avLst/>
            </a:prstGeom>
            <a:solidFill>
              <a:srgbClr val="ECECEC"/>
            </a:solidFill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-100" normalizeH="0" baseline="0" noProof="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온라인 홍보</a:t>
              </a:r>
              <a:r>
                <a:rPr kumimoji="0" lang="en-US" altLang="ko-KR" sz="1200" b="1" i="0" u="none" strike="noStrike" kern="0" cap="none" spc="-100" normalizeH="0" baseline="0" noProof="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 </a:t>
              </a:r>
              <a:br>
                <a:rPr kumimoji="0" lang="en-US" altLang="ko-KR" sz="1200" b="1" i="0" u="none" strike="noStrike" kern="0" cap="none" spc="-100" normalizeH="0" baseline="0" noProof="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</a:br>
              <a:r>
                <a:rPr kumimoji="0" lang="en-US" altLang="ko-KR" sz="1200" b="1" i="0" u="none" strike="noStrike" kern="0" cap="none" spc="-100" normalizeH="0" baseline="0" noProof="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• </a:t>
              </a:r>
              <a:r>
                <a:rPr kumimoji="0" lang="ko-KR" altLang="en-US" sz="1200" b="1" i="0" u="none" strike="noStrike" kern="0" cap="none" spc="-100" normalizeH="0" baseline="0" noProof="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공청회</a:t>
              </a:r>
              <a:endParaRPr kumimoji="0" lang="en-US" altLang="ko-KR" sz="1200" b="1" i="0" u="none" strike="noStrike" kern="0" cap="none" spc="-100" normalizeH="0" baseline="0" noProof="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ea typeface="+mn-ea"/>
                <a:cs typeface="KoPubWorld돋움체_Pro Bold" panose="00000800000000000000" pitchFamily="50" charset="-127"/>
              </a:endParaRPr>
            </a:p>
          </p:txBody>
        </p:sp>
        <p:sp>
          <p:nvSpPr>
            <p:cNvPr id="83" name="직사각형 82"/>
            <p:cNvSpPr/>
            <p:nvPr/>
          </p:nvSpPr>
          <p:spPr bwMode="auto">
            <a:xfrm>
              <a:off x="3578507" y="2617296"/>
              <a:ext cx="2452627" cy="264215"/>
            </a:xfrm>
            <a:prstGeom prst="rect">
              <a:avLst/>
            </a:prstGeom>
            <a:solidFill>
              <a:srgbClr val="002060">
                <a:alpha val="77000"/>
              </a:srgbClr>
            </a:solidFill>
            <a:ln w="3175" cap="sq" cmpd="sng" algn="ctr">
              <a:noFill/>
              <a:prstDash val="solid"/>
              <a:miter lim="800000"/>
            </a:ln>
            <a:effectLst/>
          </p:spPr>
          <p:txBody>
            <a:bodyPr wrap="square" lIns="432000" tIns="0" rIns="0" bIns="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0" cap="none" spc="-70" normalizeH="0" baseline="0" noProof="0" dirty="0">
                  <a:ln cap="sq">
                    <a:solidFill>
                      <a:srgbClr val="4F81BD">
                        <a:shade val="50000"/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양방향 정책 플랫폼</a:t>
              </a:r>
              <a:r>
                <a:rPr kumimoji="0" lang="en-US" altLang="ko-KR" sz="1200" b="1" i="0" u="none" strike="noStrike" kern="0" cap="none" spc="-70" normalizeH="0" baseline="0" noProof="0" dirty="0">
                  <a:ln cap="sq">
                    <a:solidFill>
                      <a:srgbClr val="4F81BD">
                        <a:shade val="50000"/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(SPRi)</a:t>
              </a:r>
              <a:endParaRPr kumimoji="0" lang="ko-KR" altLang="en-US" sz="1200" b="1" i="0" u="none" strike="noStrike" kern="0" cap="none" spc="-70" normalizeH="0" baseline="0" noProof="0" dirty="0">
                <a:ln cap="sq">
                  <a:solidFill>
                    <a:srgbClr val="4F81BD">
                      <a:shade val="50000"/>
                      <a:alpha val="0"/>
                    </a:srgbClr>
                  </a:solidFill>
                  <a:miter lim="800000"/>
                </a:ln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ea"/>
                <a:ea typeface="+mn-ea"/>
                <a:cs typeface="KoPubWorld돋움체_Pro Bold" panose="00000800000000000000" pitchFamily="50" charset="-127"/>
              </a:endParaRPr>
            </a:p>
          </p:txBody>
        </p:sp>
        <p:sp>
          <p:nvSpPr>
            <p:cNvPr id="84" name="모서리가 둥근 직사각형 83"/>
            <p:cNvSpPr/>
            <p:nvPr/>
          </p:nvSpPr>
          <p:spPr>
            <a:xfrm>
              <a:off x="2518915" y="4549725"/>
              <a:ext cx="6454460" cy="288000"/>
            </a:xfrm>
            <a:prstGeom prst="roundRect">
              <a:avLst>
                <a:gd name="adj" fmla="val 0"/>
              </a:avLst>
            </a:pr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실행∙모니터링 후 결과 되먹임</a:t>
              </a:r>
              <a:r>
                <a:rPr kumimoji="0" lang="en-US" altLang="ko-KR" sz="1200" b="1" i="0" u="none" strike="noStrike" kern="0" cap="none" spc="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+mn-ea"/>
                  <a:ea typeface="+mn-ea"/>
                  <a:cs typeface="KoPubWorld돋움체_Pro Bold" panose="00000800000000000000" pitchFamily="50" charset="-127"/>
                </a:rPr>
                <a:t>(feedback)</a:t>
              </a:r>
              <a:endParaRPr kumimoji="0" lang="ko-KR" altLang="en-US" sz="1200" b="1" i="0" u="none" strike="noStrike" kern="0" cap="none" spc="0" normalizeH="0" baseline="0" noProof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ea typeface="+mn-ea"/>
                <a:cs typeface="KoPubWorld돋움체_Pro Bold" panose="00000800000000000000" pitchFamily="50" charset="-127"/>
              </a:endParaRPr>
            </a:p>
          </p:txBody>
        </p:sp>
        <p:pic>
          <p:nvPicPr>
            <p:cNvPr id="93" name="그림 92">
              <a:extLst>
                <a:ext uri="{FF2B5EF4-FFF2-40B4-BE49-F238E27FC236}">
                  <a16:creationId xmlns:a16="http://schemas.microsoft.com/office/drawing/2014/main" id="{F7F6BFBD-E2CC-4E69-AF77-CFD2F5DE0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774" y="3004957"/>
              <a:ext cx="1059396" cy="1396640"/>
            </a:xfrm>
            <a:prstGeom prst="rect">
              <a:avLst/>
            </a:prstGeom>
          </p:spPr>
        </p:pic>
        <p:sp>
          <p:nvSpPr>
            <p:cNvPr id="94" name="모서리가 둥근 직사각형 93"/>
            <p:cNvSpPr/>
            <p:nvPr/>
          </p:nvSpPr>
          <p:spPr bwMode="ltGray">
            <a:xfrm>
              <a:off x="4568511" y="3005033"/>
              <a:ext cx="3093887" cy="322500"/>
            </a:xfrm>
            <a:prstGeom prst="roundRect">
              <a:avLst>
                <a:gd name="adj" fmla="val 0"/>
              </a:avLst>
            </a:prstGeom>
            <a:solidFill>
              <a:srgbClr val="EEECE1">
                <a:lumMod val="60000"/>
                <a:lumOff val="40000"/>
              </a:srgbClr>
            </a:solidFill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ko-K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F497D">
                    <a:lumMod val="40000"/>
                    <a:lumOff val="6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1200" cap="none" spc="-10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KoPubWorld돋움체_Pro Bold" panose="00000800000000000000" pitchFamily="50" charset="-127"/>
                </a:rPr>
                <a:t>현행 제도 통합 안내</a:t>
              </a:r>
              <a:r>
                <a:rPr kumimoji="0" lang="en-US" altLang="ko-KR" sz="1200" b="1" i="0" u="none" strike="noStrike" kern="1200" cap="none" spc="-10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KoPubWorld돋움체_Pro Bold" panose="00000800000000000000" pitchFamily="50" charset="-127"/>
                </a:rPr>
                <a:t> &amp; SW</a:t>
              </a:r>
              <a:r>
                <a:rPr kumimoji="0" lang="ko-KR" altLang="en-US" sz="1200" b="1" i="0" u="none" strike="noStrike" kern="1200" cap="none" spc="-10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KoPubWorld돋움체_Pro Bold" panose="00000800000000000000" pitchFamily="50" charset="-127"/>
                </a:rPr>
                <a:t>정책</a:t>
              </a:r>
              <a:r>
                <a:rPr kumimoji="0" lang="en-US" altLang="ko-KR" sz="1200" b="1" i="0" u="none" strike="noStrike" kern="1200" cap="none" spc="-10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KoPubWorld돋움체_Pro Bold" panose="00000800000000000000" pitchFamily="50" charset="-127"/>
                </a:rPr>
                <a:t> </a:t>
              </a:r>
              <a:r>
                <a:rPr kumimoji="0" lang="ko-KR" altLang="en-US" sz="1200" b="1" i="0" u="none" strike="noStrike" kern="1200" cap="none" spc="-10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KoPubWorld돋움체_Pro Bold" panose="00000800000000000000" pitchFamily="50" charset="-127"/>
                </a:rPr>
                <a:t>실시간 공유</a:t>
              </a:r>
            </a:p>
          </p:txBody>
        </p:sp>
        <p:sp>
          <p:nvSpPr>
            <p:cNvPr id="95" name="모서리가 둥근 직사각형 94"/>
            <p:cNvSpPr/>
            <p:nvPr/>
          </p:nvSpPr>
          <p:spPr bwMode="ltGray">
            <a:xfrm>
              <a:off x="4568511" y="3715795"/>
              <a:ext cx="3093887" cy="317944"/>
            </a:xfrm>
            <a:prstGeom prst="roundRect">
              <a:avLst>
                <a:gd name="adj" fmla="val 0"/>
              </a:avLst>
            </a:prstGeom>
            <a:solidFill>
              <a:srgbClr val="EEECE1">
                <a:lumMod val="60000"/>
                <a:lumOff val="40000"/>
              </a:srgbClr>
            </a:solidFill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ko-K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F497D">
                    <a:lumMod val="40000"/>
                    <a:lumOff val="6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1200" cap="none" spc="-10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KoPubWorld돋움체_Pro Bold" panose="00000800000000000000" pitchFamily="50" charset="-127"/>
                </a:rPr>
                <a:t>현안 이슈 별 온라인 정책 토론 및 인식조사</a:t>
              </a:r>
            </a:p>
          </p:txBody>
        </p:sp>
        <p:sp>
          <p:nvSpPr>
            <p:cNvPr id="96" name="모서리가 둥근 직사각형 95"/>
            <p:cNvSpPr/>
            <p:nvPr/>
          </p:nvSpPr>
          <p:spPr bwMode="ltGray">
            <a:xfrm>
              <a:off x="4568511" y="3360414"/>
              <a:ext cx="3093887" cy="322500"/>
            </a:xfrm>
            <a:prstGeom prst="roundRect">
              <a:avLst>
                <a:gd name="adj" fmla="val 0"/>
              </a:avLst>
            </a:prstGeom>
            <a:solidFill>
              <a:srgbClr val="EEECE1">
                <a:lumMod val="60000"/>
                <a:lumOff val="40000"/>
              </a:srgbClr>
            </a:solidFill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ko-K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F497D">
                    <a:lumMod val="40000"/>
                    <a:lumOff val="6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1200" cap="none" spc="-10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KoPubWorld돋움체_Pro Bold" panose="00000800000000000000" pitchFamily="50" charset="-127"/>
                </a:rPr>
                <a:t>가감 없는 정책 제안 수렴</a:t>
              </a:r>
            </a:p>
          </p:txBody>
        </p:sp>
        <p:sp>
          <p:nvSpPr>
            <p:cNvPr id="97" name="모서리가 둥근 직사각형 96"/>
            <p:cNvSpPr/>
            <p:nvPr/>
          </p:nvSpPr>
          <p:spPr bwMode="ltGray">
            <a:xfrm>
              <a:off x="4568511" y="4066620"/>
              <a:ext cx="3093887" cy="326868"/>
            </a:xfrm>
            <a:prstGeom prst="roundRect">
              <a:avLst>
                <a:gd name="adj" fmla="val 0"/>
              </a:avLst>
            </a:prstGeom>
            <a:solidFill>
              <a:srgbClr val="EEECE1">
                <a:lumMod val="60000"/>
                <a:lumOff val="40000"/>
              </a:srgbClr>
            </a:solidFill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lIns="0" tIns="0" rIns="0" bIns="0" anchor="ctr"/>
            <a:lstStyle>
              <a:defPPr>
                <a:defRPr lang="ko-KR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rgbClr val="1F497D">
                    <a:lumMod val="40000"/>
                    <a:lumOff val="60000"/>
                  </a:srgbClr>
                </a:buClr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1200" cap="none" spc="-10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KoPubWorld돋움체_Pro Bold" panose="00000800000000000000" pitchFamily="50" charset="-127"/>
                </a:rPr>
                <a:t>기업</a:t>
              </a:r>
              <a:r>
                <a:rPr kumimoji="0" lang="en-US" altLang="ko-KR" sz="1200" b="1" i="0" u="none" strike="noStrike" kern="1200" cap="none" spc="-10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KoPubWorld돋움체_Pro Bold" panose="00000800000000000000" pitchFamily="50" charset="-127"/>
                </a:rPr>
                <a:t>/</a:t>
              </a:r>
              <a:r>
                <a:rPr kumimoji="0" lang="ko-KR" altLang="en-US" sz="1200" b="1" i="0" u="none" strike="noStrike" kern="1200" cap="none" spc="-10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KoPubWorld돋움체_Pro Bold" panose="00000800000000000000" pitchFamily="50" charset="-127"/>
                </a:rPr>
                <a:t>개발자 민원 제기 </a:t>
              </a:r>
              <a:r>
                <a:rPr kumimoji="0" lang="en-US" altLang="ko-KR" sz="1200" b="1" i="0" u="none" strike="noStrike" kern="1200" cap="none" spc="-10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KoPubWorld돋움체_Pro Bold" panose="00000800000000000000" pitchFamily="50" charset="-127"/>
                </a:rPr>
                <a:t>&amp; </a:t>
              </a:r>
              <a:r>
                <a:rPr kumimoji="0" lang="ko-KR" altLang="en-US" sz="1200" b="1" i="0" u="none" strike="noStrike" kern="1200" cap="none" spc="-100" normalizeH="0" baseline="0" noProof="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+mn-ea"/>
                  <a:cs typeface="KoPubWorld돋움체_Pro Bold" panose="00000800000000000000" pitchFamily="50" charset="-127"/>
                </a:rPr>
                <a:t>불공정 사업관행 개선</a:t>
              </a:r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3584943" y="4069488"/>
              <a:ext cx="972000" cy="324000"/>
            </a:xfrm>
            <a:prstGeom prst="rect">
              <a:avLst/>
            </a:prstGeom>
            <a:solidFill>
              <a:srgbClr val="DCF1E8"/>
            </a:solidFill>
            <a:ln w="12700" cap="flat" cmpd="sng" algn="ctr">
              <a:solidFill>
                <a:schemeClr val="accent5">
                  <a:lumMod val="75000"/>
                </a:scheme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kern="0" noProof="0" dirty="0">
                  <a:ln>
                    <a:solidFill>
                      <a:prstClr val="black">
                        <a:lumMod val="50000"/>
                        <a:lumOff val="50000"/>
                        <a:alpha val="0"/>
                      </a:prstClr>
                    </a:solidFill>
                  </a:ln>
                  <a:solidFill>
                    <a:srgbClr val="004396"/>
                  </a:solidFill>
                  <a:latin typeface="+mn-ea"/>
                  <a:ea typeface="+mn-ea"/>
                  <a:cs typeface="KoPubWorld돋움체_Pro Bold" panose="00000800000000000000" pitchFamily="50" charset="-127"/>
                </a:rPr>
                <a:t>열린 소리</a:t>
              </a:r>
              <a:endParaRPr kumimoji="0" lang="en-US" altLang="ko-KR" sz="1200" b="1" i="0" u="none" strike="noStrike" kern="0" cap="none" spc="0" normalizeH="0" baseline="0" noProof="0" dirty="0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srgbClr val="004396"/>
                </a:solidFill>
                <a:effectLst/>
                <a:uLnTx/>
                <a:uFillTx/>
                <a:latin typeface="+mn-ea"/>
                <a:ea typeface="+mn-ea"/>
                <a:cs typeface="KoPubWorld돋움체_Pro Bold" panose="00000800000000000000" pitchFamily="50" charset="-127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464479" y="764704"/>
            <a:ext cx="6992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국민과 함께 하는 열린 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SW 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정책 토론 공간 마련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77296" y="2290920"/>
            <a:ext cx="19351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latin typeface="+mn-ea"/>
                <a:ea typeface="+mn-ea"/>
              </a:rPr>
              <a:t>(</a:t>
            </a:r>
            <a:r>
              <a:rPr lang="ko-KR" altLang="en-US" sz="1000" b="1" dirty="0">
                <a:latin typeface="+mn-ea"/>
                <a:ea typeface="+mn-ea"/>
              </a:rPr>
              <a:t>홈페이지 주소 </a:t>
            </a:r>
            <a:r>
              <a:rPr lang="en-US" altLang="ko-KR" sz="1000" b="1" dirty="0">
                <a:latin typeface="+mn-ea"/>
                <a:ea typeface="+mn-ea"/>
              </a:rPr>
              <a:t>: www.spri.kr)</a:t>
            </a:r>
            <a:endParaRPr lang="ko-KR" altLang="en-US" sz="1000" b="1" dirty="0">
              <a:latin typeface="+mn-ea"/>
              <a:ea typeface="+mn-ea"/>
            </a:endParaRPr>
          </a:p>
        </p:txBody>
      </p:sp>
      <p:grpSp>
        <p:nvGrpSpPr>
          <p:cNvPr id="106" name="그룹 105"/>
          <p:cNvGrpSpPr/>
          <p:nvPr/>
        </p:nvGrpSpPr>
        <p:grpSpPr>
          <a:xfrm>
            <a:off x="4926333" y="5083943"/>
            <a:ext cx="1235122" cy="311747"/>
            <a:chOff x="2095194" y="5089997"/>
            <a:chExt cx="1235122" cy="311747"/>
          </a:xfrm>
        </p:grpSpPr>
        <p:sp>
          <p:nvSpPr>
            <p:cNvPr id="107" name="평행 사변형 106"/>
            <p:cNvSpPr/>
            <p:nvPr/>
          </p:nvSpPr>
          <p:spPr bwMode="auto">
            <a:xfrm>
              <a:off x="2124500" y="5123132"/>
              <a:ext cx="1205816" cy="278612"/>
            </a:xfrm>
            <a:prstGeom prst="parallelogram">
              <a:avLst>
                <a:gd name="adj" fmla="val 44985"/>
              </a:avLst>
            </a:pr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endParaRPr lang="ko-KR" altLang="en-US" sz="1100" spc="-15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8" name="평행 사변형 107"/>
            <p:cNvSpPr/>
            <p:nvPr/>
          </p:nvSpPr>
          <p:spPr bwMode="auto">
            <a:xfrm>
              <a:off x="2095194" y="5089997"/>
              <a:ext cx="1205816" cy="278612"/>
            </a:xfrm>
            <a:prstGeom prst="parallelogram">
              <a:avLst>
                <a:gd name="adj" fmla="val 44985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r>
                <a:rPr lang="ko-KR" altLang="en-US" sz="1100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페이스북 그룹</a:t>
              </a:r>
            </a:p>
          </p:txBody>
        </p:sp>
      </p:grpSp>
      <p:grpSp>
        <p:nvGrpSpPr>
          <p:cNvPr id="109" name="그룹 108"/>
          <p:cNvGrpSpPr/>
          <p:nvPr/>
        </p:nvGrpSpPr>
        <p:grpSpPr>
          <a:xfrm>
            <a:off x="8203823" y="5083943"/>
            <a:ext cx="1235122" cy="311747"/>
            <a:chOff x="2095194" y="5089997"/>
            <a:chExt cx="1235122" cy="311747"/>
          </a:xfrm>
        </p:grpSpPr>
        <p:sp>
          <p:nvSpPr>
            <p:cNvPr id="110" name="평행 사변형 109"/>
            <p:cNvSpPr/>
            <p:nvPr/>
          </p:nvSpPr>
          <p:spPr bwMode="auto">
            <a:xfrm>
              <a:off x="2124500" y="5123132"/>
              <a:ext cx="1205816" cy="278612"/>
            </a:xfrm>
            <a:prstGeom prst="parallelogram">
              <a:avLst>
                <a:gd name="adj" fmla="val 44985"/>
              </a:avLst>
            </a:pr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endParaRPr lang="ko-KR" altLang="en-US" sz="1100" spc="-15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1" name="평행 사변형 110"/>
            <p:cNvSpPr/>
            <p:nvPr/>
          </p:nvSpPr>
          <p:spPr bwMode="auto">
            <a:xfrm>
              <a:off x="2095194" y="5089997"/>
              <a:ext cx="1205816" cy="278612"/>
            </a:xfrm>
            <a:prstGeom prst="parallelogram">
              <a:avLst>
                <a:gd name="adj" fmla="val 44985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r>
                <a:rPr lang="ko-KR" altLang="en-US" sz="1100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블로그</a:t>
              </a:r>
            </a:p>
          </p:txBody>
        </p:sp>
      </p:grpSp>
      <p:grpSp>
        <p:nvGrpSpPr>
          <p:cNvPr id="112" name="그룹 111"/>
          <p:cNvGrpSpPr/>
          <p:nvPr/>
        </p:nvGrpSpPr>
        <p:grpSpPr>
          <a:xfrm>
            <a:off x="1637988" y="5089997"/>
            <a:ext cx="1235122" cy="311747"/>
            <a:chOff x="2095194" y="5089997"/>
            <a:chExt cx="1235122" cy="311747"/>
          </a:xfrm>
        </p:grpSpPr>
        <p:sp>
          <p:nvSpPr>
            <p:cNvPr id="113" name="평행 사변형 112"/>
            <p:cNvSpPr/>
            <p:nvPr/>
          </p:nvSpPr>
          <p:spPr bwMode="auto">
            <a:xfrm>
              <a:off x="2124500" y="5123132"/>
              <a:ext cx="1205816" cy="278612"/>
            </a:xfrm>
            <a:prstGeom prst="parallelogram">
              <a:avLst>
                <a:gd name="adj" fmla="val 44985"/>
              </a:avLst>
            </a:pr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endParaRPr lang="ko-KR" altLang="en-US" sz="1100" spc="-15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4" name="평행 사변형 113"/>
            <p:cNvSpPr/>
            <p:nvPr/>
          </p:nvSpPr>
          <p:spPr bwMode="auto">
            <a:xfrm>
              <a:off x="2095194" y="5089997"/>
              <a:ext cx="1205816" cy="278612"/>
            </a:xfrm>
            <a:prstGeom prst="parallelogram">
              <a:avLst>
                <a:gd name="adj" fmla="val 44985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/>
              <a:r>
                <a:rPr lang="ko-KR" altLang="en-US" sz="1100" spc="-15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홈페이지</a:t>
              </a:r>
            </a:p>
          </p:txBody>
        </p:sp>
      </p:grpSp>
      <p:pic>
        <p:nvPicPr>
          <p:cNvPr id="115" name="그림 1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52"/>
          <a:stretch>
            <a:fillRect/>
          </a:stretch>
        </p:blipFill>
        <p:spPr>
          <a:xfrm>
            <a:off x="3567240" y="4810450"/>
            <a:ext cx="1516463" cy="1800000"/>
          </a:xfrm>
          <a:custGeom>
            <a:avLst/>
            <a:gdLst>
              <a:gd name="connsiteX0" fmla="*/ 0 w 1516463"/>
              <a:gd name="connsiteY0" fmla="*/ 0 h 1800000"/>
              <a:gd name="connsiteX1" fmla="*/ 1516463 w 1516463"/>
              <a:gd name="connsiteY1" fmla="*/ 0 h 1800000"/>
              <a:gd name="connsiteX2" fmla="*/ 1516463 w 1516463"/>
              <a:gd name="connsiteY2" fmla="*/ 1800000 h 1800000"/>
              <a:gd name="connsiteX3" fmla="*/ 0 w 1516463"/>
              <a:gd name="connsiteY3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63" h="1800000">
                <a:moveTo>
                  <a:pt x="0" y="0"/>
                </a:moveTo>
                <a:lnTo>
                  <a:pt x="1516463" y="0"/>
                </a:lnTo>
                <a:lnTo>
                  <a:pt x="1516463" y="1800000"/>
                </a:lnTo>
                <a:lnTo>
                  <a:pt x="0" y="1800000"/>
                </a:lnTo>
                <a:close/>
              </a:path>
            </a:pathLst>
          </a:custGeom>
        </p:spPr>
      </p:pic>
      <p:pic>
        <p:nvPicPr>
          <p:cNvPr id="116" name="그림 1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52"/>
          <a:stretch>
            <a:fillRect/>
          </a:stretch>
        </p:blipFill>
        <p:spPr>
          <a:xfrm>
            <a:off x="262220" y="4810450"/>
            <a:ext cx="1516472" cy="1800000"/>
          </a:xfrm>
          <a:custGeom>
            <a:avLst/>
            <a:gdLst>
              <a:gd name="connsiteX0" fmla="*/ 0 w 1516472"/>
              <a:gd name="connsiteY0" fmla="*/ 0 h 1800000"/>
              <a:gd name="connsiteX1" fmla="*/ 1516472 w 1516472"/>
              <a:gd name="connsiteY1" fmla="*/ 0 h 1800000"/>
              <a:gd name="connsiteX2" fmla="*/ 1516472 w 1516472"/>
              <a:gd name="connsiteY2" fmla="*/ 1800000 h 1800000"/>
              <a:gd name="connsiteX3" fmla="*/ 0 w 1516472"/>
              <a:gd name="connsiteY3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2" h="1800000">
                <a:moveTo>
                  <a:pt x="0" y="0"/>
                </a:moveTo>
                <a:lnTo>
                  <a:pt x="1516472" y="0"/>
                </a:lnTo>
                <a:lnTo>
                  <a:pt x="1516472" y="1800000"/>
                </a:lnTo>
                <a:lnTo>
                  <a:pt x="0" y="1800000"/>
                </a:lnTo>
                <a:close/>
              </a:path>
            </a:pathLst>
          </a:custGeom>
        </p:spPr>
      </p:pic>
      <p:pic>
        <p:nvPicPr>
          <p:cNvPr id="117" name="그림 1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7"/>
          <a:stretch>
            <a:fillRect/>
          </a:stretch>
        </p:blipFill>
        <p:spPr>
          <a:xfrm>
            <a:off x="6872258" y="4810450"/>
            <a:ext cx="1516730" cy="1800000"/>
          </a:xfrm>
          <a:custGeom>
            <a:avLst/>
            <a:gdLst>
              <a:gd name="connsiteX0" fmla="*/ 0 w 1516730"/>
              <a:gd name="connsiteY0" fmla="*/ 0 h 1800000"/>
              <a:gd name="connsiteX1" fmla="*/ 1516730 w 1516730"/>
              <a:gd name="connsiteY1" fmla="*/ 0 h 1800000"/>
              <a:gd name="connsiteX2" fmla="*/ 1516730 w 1516730"/>
              <a:gd name="connsiteY2" fmla="*/ 1800000 h 1800000"/>
              <a:gd name="connsiteX3" fmla="*/ 0 w 1516730"/>
              <a:gd name="connsiteY3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730" h="1800000">
                <a:moveTo>
                  <a:pt x="0" y="0"/>
                </a:moveTo>
                <a:lnTo>
                  <a:pt x="1516730" y="0"/>
                </a:lnTo>
                <a:lnTo>
                  <a:pt x="1516730" y="1800000"/>
                </a:lnTo>
                <a:lnTo>
                  <a:pt x="0" y="1800000"/>
                </a:lnTo>
                <a:close/>
              </a:path>
            </a:pathLst>
          </a:custGeom>
        </p:spPr>
      </p:pic>
      <p:sp>
        <p:nvSpPr>
          <p:cNvPr id="118" name="직사각형 117"/>
          <p:cNvSpPr/>
          <p:nvPr/>
        </p:nvSpPr>
        <p:spPr>
          <a:xfrm>
            <a:off x="5025096" y="5462708"/>
            <a:ext cx="15728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 </a:t>
            </a:r>
            <a:r>
              <a:rPr lang="ko-KR" altLang="en-US" sz="1100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그룹 가입 이벤트 진행중</a:t>
            </a:r>
            <a:r>
              <a:rPr lang="en-US" altLang="ko-KR" sz="1100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100" spc="-150" dirty="0">
              <a:solidFill>
                <a:schemeClr val="tx2">
                  <a:lumMod val="60000"/>
                  <a:lumOff val="4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354795" y="4735934"/>
            <a:ext cx="9196411" cy="1874516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ctr"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 algn="ctr" defTabSz="959764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90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120" name="그룹 119"/>
          <p:cNvGrpSpPr/>
          <p:nvPr/>
        </p:nvGrpSpPr>
        <p:grpSpPr>
          <a:xfrm>
            <a:off x="3109142" y="4643665"/>
            <a:ext cx="3687717" cy="340125"/>
            <a:chOff x="2541520" y="2875236"/>
            <a:chExt cx="2510279" cy="324000"/>
          </a:xfrm>
        </p:grpSpPr>
        <p:sp>
          <p:nvSpPr>
            <p:cNvPr id="121" name="사다리꼴 120"/>
            <p:cNvSpPr/>
            <p:nvPr/>
          </p:nvSpPr>
          <p:spPr>
            <a:xfrm rot="10800000" flipV="1">
              <a:off x="2541520" y="2875236"/>
              <a:ext cx="202163" cy="95384"/>
            </a:xfrm>
            <a:prstGeom prst="trapezoid">
              <a:avLst>
                <a:gd name="adj" fmla="val 130619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9764">
                <a:defRPr/>
              </a:pPr>
              <a:endParaRPr lang="ko-KR" altLang="en-US" sz="189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22" name="사다리꼴 121"/>
            <p:cNvSpPr/>
            <p:nvPr/>
          </p:nvSpPr>
          <p:spPr>
            <a:xfrm rot="10800000" flipV="1">
              <a:off x="4849636" y="2875236"/>
              <a:ext cx="202163" cy="95384"/>
            </a:xfrm>
            <a:prstGeom prst="trapezoid">
              <a:avLst>
                <a:gd name="adj" fmla="val 130619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9764">
                <a:defRPr/>
              </a:pPr>
              <a:endParaRPr lang="ko-KR" altLang="en-US" sz="189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23" name="사다리꼴 122"/>
            <p:cNvSpPr/>
            <p:nvPr/>
          </p:nvSpPr>
          <p:spPr>
            <a:xfrm flipV="1">
              <a:off x="2639718" y="2875236"/>
              <a:ext cx="2306932" cy="324000"/>
            </a:xfrm>
            <a:prstGeom prst="trapezoid">
              <a:avLst>
                <a:gd name="adj" fmla="val 36759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 defTabSz="959764">
                <a:defRPr/>
              </a:pPr>
              <a:endParaRPr lang="ko-KR" altLang="en-US" sz="189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372542" y="2929490"/>
              <a:ext cx="841305" cy="21549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  <a:scene3d>
                <a:camera prst="orthographicFront"/>
                <a:lightRig rig="threePt" dir="t"/>
              </a:scene3d>
              <a:sp3d>
                <a:bevelT w="1270" h="1270"/>
                <a:bevelB w="1270" h="1270"/>
              </a:sp3d>
            </a:bodyPr>
            <a:lstStyle/>
            <a:p>
              <a:pPr algn="ctr" defTabSz="959764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ko-KR" altLang="en-US" sz="1470" spc="-15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채널별</a:t>
              </a:r>
              <a:r>
                <a:rPr kumimoji="1" lang="ko-KR" altLang="en-US" sz="1470" spc="-15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1" lang="ko-KR" altLang="en-US" sz="1470" spc="-15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바로가기</a:t>
              </a:r>
              <a:endParaRPr kumimoji="1" lang="ko-KR" altLang="en-US" sz="1470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8656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오른쪽 화살표 57"/>
          <p:cNvSpPr/>
          <p:nvPr/>
        </p:nvSpPr>
        <p:spPr bwMode="auto">
          <a:xfrm flipH="1">
            <a:off x="6344433" y="4431941"/>
            <a:ext cx="474352" cy="28803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/>
          </a:p>
        </p:txBody>
      </p:sp>
      <p:sp>
        <p:nvSpPr>
          <p:cNvPr id="45" name="직사각형 44"/>
          <p:cNvSpPr/>
          <p:nvPr/>
        </p:nvSpPr>
        <p:spPr bwMode="auto">
          <a:xfrm>
            <a:off x="6674819" y="2647577"/>
            <a:ext cx="1627256" cy="250961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[</a:t>
            </a:r>
            <a:r>
              <a:rPr lang="ko-KR" altLang="en-US" dirty="0"/>
              <a:t>참고</a:t>
            </a:r>
            <a:r>
              <a:rPr lang="en-US" altLang="ko-KR" dirty="0"/>
              <a:t>] </a:t>
            </a:r>
            <a:r>
              <a:rPr lang="en-US" altLang="ko-KR" dirty="0" err="1"/>
              <a:t>SPRi</a:t>
            </a:r>
            <a:r>
              <a:rPr lang="en-US" altLang="ko-KR" dirty="0"/>
              <a:t> </a:t>
            </a:r>
            <a:r>
              <a:rPr lang="ko-KR" altLang="en-US" dirty="0"/>
              <a:t>오픈 커뮤니티 소통 체계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60954" y="764704"/>
            <a:ext cx="8199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spc="-70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선정된 이슈에 대해</a:t>
            </a:r>
            <a:r>
              <a:rPr lang="en-US" altLang="ko-KR" sz="2400" b="1" spc="-70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b="1" spc="-70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현황 파악</a:t>
            </a:r>
            <a:r>
              <a:rPr lang="en-US" altLang="ko-KR" sz="2400" b="1" spc="-70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spc="-70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정책 제안 표집</a:t>
            </a:r>
            <a:r>
              <a:rPr lang="en-US" altLang="ko-KR" sz="2400" b="1" spc="-70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spc="-70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심층 분석 후</a:t>
            </a:r>
            <a:endParaRPr lang="en-US" altLang="ko-KR" sz="2400" b="1" spc="-70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개선안을 개발하여 이용자와 정부에 전달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</a:p>
        </p:txBody>
      </p:sp>
      <p:sp>
        <p:nvSpPr>
          <p:cNvPr id="7" name="직사각형 6"/>
          <p:cNvSpPr/>
          <p:nvPr/>
        </p:nvSpPr>
        <p:spPr bwMode="auto">
          <a:xfrm>
            <a:off x="554832" y="2171239"/>
            <a:ext cx="8784976" cy="4282097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prstDash val="sysDash"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/>
          </a:p>
        </p:txBody>
      </p:sp>
      <p:grpSp>
        <p:nvGrpSpPr>
          <p:cNvPr id="11" name="그룹 10"/>
          <p:cNvGrpSpPr/>
          <p:nvPr/>
        </p:nvGrpSpPr>
        <p:grpSpPr>
          <a:xfrm>
            <a:off x="776536" y="2436230"/>
            <a:ext cx="1440000" cy="3911048"/>
            <a:chOff x="992558" y="2436230"/>
            <a:chExt cx="1440000" cy="3911048"/>
          </a:xfrm>
        </p:grpSpPr>
        <p:pic>
          <p:nvPicPr>
            <p:cNvPr id="8" name="그림 7"/>
            <p:cNvPicPr preferRelativeResize="0">
              <a:picLocks/>
            </p:cNvPicPr>
            <p:nvPr/>
          </p:nvPicPr>
          <p:blipFill rotWithShape="1">
            <a:blip r:embed="rId2"/>
            <a:srcRect r="65131"/>
            <a:stretch/>
          </p:blipFill>
          <p:spPr>
            <a:xfrm>
              <a:off x="992558" y="2436230"/>
              <a:ext cx="1440000" cy="1296000"/>
            </a:xfrm>
            <a:prstGeom prst="rect">
              <a:avLst/>
            </a:prstGeom>
          </p:spPr>
        </p:pic>
        <p:pic>
          <p:nvPicPr>
            <p:cNvPr id="9" name="그림 8"/>
            <p:cNvPicPr preferRelativeResize="0">
              <a:picLocks/>
            </p:cNvPicPr>
            <p:nvPr/>
          </p:nvPicPr>
          <p:blipFill rotWithShape="1">
            <a:blip r:embed="rId2"/>
            <a:srcRect l="65379"/>
            <a:stretch/>
          </p:blipFill>
          <p:spPr>
            <a:xfrm>
              <a:off x="992558" y="5051278"/>
              <a:ext cx="1440000" cy="1296000"/>
            </a:xfrm>
            <a:prstGeom prst="rect">
              <a:avLst/>
            </a:prstGeom>
          </p:spPr>
        </p:pic>
        <p:pic>
          <p:nvPicPr>
            <p:cNvPr id="10" name="그림 9"/>
            <p:cNvPicPr preferRelativeResize="0">
              <a:picLocks/>
            </p:cNvPicPr>
            <p:nvPr/>
          </p:nvPicPr>
          <p:blipFill rotWithShape="1">
            <a:blip r:embed="rId2"/>
            <a:srcRect l="34863" r="34627"/>
            <a:stretch/>
          </p:blipFill>
          <p:spPr>
            <a:xfrm>
              <a:off x="992558" y="3743754"/>
              <a:ext cx="1440000" cy="1296000"/>
            </a:xfrm>
            <a:prstGeom prst="rect">
              <a:avLst/>
            </a:prstGeom>
          </p:spPr>
        </p:pic>
      </p:grpSp>
      <p:sp>
        <p:nvSpPr>
          <p:cNvPr id="22" name="오른쪽 대괄호 21"/>
          <p:cNvSpPr/>
          <p:nvPr/>
        </p:nvSpPr>
        <p:spPr>
          <a:xfrm>
            <a:off x="2284512" y="3055243"/>
            <a:ext cx="108000" cy="280831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63"/>
          <a:stretch/>
        </p:blipFill>
        <p:spPr>
          <a:xfrm>
            <a:off x="6784180" y="3515948"/>
            <a:ext cx="638175" cy="570441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65"/>
          <a:stretch/>
        </p:blipFill>
        <p:spPr>
          <a:xfrm>
            <a:off x="7549247" y="3497958"/>
            <a:ext cx="676275" cy="516424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00"/>
          <a:stretch/>
        </p:blipFill>
        <p:spPr>
          <a:xfrm>
            <a:off x="6803230" y="4399176"/>
            <a:ext cx="600075" cy="584076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37"/>
          <a:stretch/>
        </p:blipFill>
        <p:spPr>
          <a:xfrm>
            <a:off x="6784180" y="2708920"/>
            <a:ext cx="638175" cy="51337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34"/>
          <a:stretch/>
        </p:blipFill>
        <p:spPr>
          <a:xfrm>
            <a:off x="8367464" y="3497958"/>
            <a:ext cx="762000" cy="5164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754453" y="3165721"/>
            <a:ext cx="6976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b="1" spc="-70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현황 파악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53200" y="4017542"/>
            <a:ext cx="6976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b="1" spc="-70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심층 분석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41373" y="4909622"/>
            <a:ext cx="889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b="1" spc="-150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정책 제안 표집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85185" y="4017542"/>
            <a:ext cx="8168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b="1" spc="-70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개선안 개발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48950" y="400276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000" b="1" spc="-70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정보 전달</a:t>
            </a:r>
            <a:endParaRPr lang="en-US" altLang="ko-KR" sz="1000" b="1" spc="-70" dirty="0">
              <a:solidFill>
                <a:schemeClr val="tx2">
                  <a:lumMod val="75000"/>
                </a:schemeClr>
              </a:solidFill>
              <a:latin typeface="+mn-ea"/>
              <a:ea typeface="+mn-ea"/>
            </a:endParaRPr>
          </a:p>
          <a:p>
            <a:pPr algn="ctr"/>
            <a:r>
              <a:rPr lang="en-US" altLang="ko-KR" sz="800" b="1" spc="-70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(</a:t>
            </a:r>
            <a:r>
              <a:rPr lang="ko-KR" altLang="en-US" sz="800" b="1" spc="-70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이용자 ∙ 정부</a:t>
            </a:r>
            <a:r>
              <a:rPr lang="en-US" altLang="ko-KR" sz="800" b="1" spc="-70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rPr>
              <a:t>)</a:t>
            </a:r>
            <a:endParaRPr lang="ko-KR" altLang="en-US" sz="800" b="1" spc="-70" dirty="0">
              <a:solidFill>
                <a:schemeClr val="tx2">
                  <a:lumMod val="75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53" name="그룹 52"/>
          <p:cNvGrpSpPr/>
          <p:nvPr/>
        </p:nvGrpSpPr>
        <p:grpSpPr>
          <a:xfrm>
            <a:off x="2415747" y="2708920"/>
            <a:ext cx="4479191" cy="765805"/>
            <a:chOff x="2415747" y="3497958"/>
            <a:chExt cx="4479191" cy="765805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065"/>
            <a:stretch/>
          </p:blipFill>
          <p:spPr>
            <a:xfrm>
              <a:off x="2773313" y="3497958"/>
              <a:ext cx="628650" cy="516424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065"/>
            <a:stretch/>
          </p:blipFill>
          <p:spPr>
            <a:xfrm>
              <a:off x="3543902" y="3497958"/>
              <a:ext cx="704850" cy="516424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731"/>
            <a:stretch/>
          </p:blipFill>
          <p:spPr>
            <a:xfrm>
              <a:off x="4390691" y="3497958"/>
              <a:ext cx="657225" cy="588432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065"/>
            <a:stretch/>
          </p:blipFill>
          <p:spPr>
            <a:xfrm>
              <a:off x="5189855" y="3497958"/>
              <a:ext cx="657225" cy="516424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065"/>
            <a:stretch/>
          </p:blipFill>
          <p:spPr>
            <a:xfrm>
              <a:off x="5989019" y="3497958"/>
              <a:ext cx="638175" cy="51642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710885" y="4017542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000" b="1" spc="-7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이슈 발굴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75662" y="4017542"/>
              <a:ext cx="8168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000" b="1" spc="-7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트렌드 분석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65481" y="4017542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000" b="1" spc="-7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이슈 선정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81951" y="4017542"/>
              <a:ext cx="6976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000" b="1" spc="-7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이슈 토론</a:t>
              </a:r>
              <a:endParaRPr lang="ko-KR" altLang="en-US" sz="1000" b="1" spc="-70" dirty="0">
                <a:solidFill>
                  <a:schemeClr val="tx2">
                    <a:lumMod val="7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45464" y="4017542"/>
              <a:ext cx="6976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000" b="1" spc="-70" dirty="0">
                  <a:solidFill>
                    <a:schemeClr val="tx2">
                      <a:lumMod val="75000"/>
                    </a:schemeClr>
                  </a:solidFill>
                  <a:latin typeface="+mn-ea"/>
                  <a:ea typeface="+mn-ea"/>
                </a:rPr>
                <a:t>주제 선정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415747" y="3600861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b="1" dirty="0">
                  <a:solidFill>
                    <a:schemeClr val="accent1">
                      <a:lumMod val="75000"/>
                    </a:schemeClr>
                  </a:solidFill>
                </a:rPr>
                <a:t>⇒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23356" y="3600861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b="1" dirty="0">
                  <a:solidFill>
                    <a:schemeClr val="accent1">
                      <a:lumMod val="75000"/>
                    </a:schemeClr>
                  </a:solidFill>
                </a:rPr>
                <a:t>⇒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030965" y="3600861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b="1" dirty="0">
                  <a:solidFill>
                    <a:schemeClr val="accent1">
                      <a:lumMod val="75000"/>
                    </a:schemeClr>
                  </a:solidFill>
                </a:rPr>
                <a:t>⇒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38574" y="3600861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b="1" dirty="0">
                  <a:solidFill>
                    <a:schemeClr val="accent1">
                      <a:lumMod val="75000"/>
                    </a:schemeClr>
                  </a:solidFill>
                </a:rPr>
                <a:t>⇒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46183" y="3600861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b="1" dirty="0">
                  <a:solidFill>
                    <a:schemeClr val="accent1">
                      <a:lumMod val="75000"/>
                    </a:schemeClr>
                  </a:solidFill>
                </a:rPr>
                <a:t>⇒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53792" y="3600861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b="1" dirty="0">
                  <a:solidFill>
                    <a:schemeClr val="accent1">
                      <a:lumMod val="75000"/>
                    </a:schemeClr>
                  </a:solidFill>
                </a:rPr>
                <a:t>⇒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261401" y="360086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</a:rPr>
              <a:t>⇒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069011" y="360086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solidFill>
                  <a:schemeClr val="accent1">
                    <a:lumMod val="75000"/>
                  </a:schemeClr>
                </a:solidFill>
              </a:rPr>
              <a:t>⇒</a:t>
            </a:r>
          </a:p>
        </p:txBody>
      </p:sp>
      <p:cxnSp>
        <p:nvCxnSpPr>
          <p:cNvPr id="49" name="직선 화살표 연결선 48"/>
          <p:cNvCxnSpPr/>
          <p:nvPr/>
        </p:nvCxnSpPr>
        <p:spPr>
          <a:xfrm>
            <a:off x="7094190" y="3323084"/>
            <a:ext cx="0" cy="216000"/>
          </a:xfrm>
          <a:prstGeom prst="straightConnector1">
            <a:avLst/>
          </a:prstGeom>
          <a:ln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/>
          <p:nvPr/>
        </p:nvCxnSpPr>
        <p:spPr>
          <a:xfrm>
            <a:off x="7094190" y="4259212"/>
            <a:ext cx="0" cy="216000"/>
          </a:xfrm>
          <a:prstGeom prst="straightConnector1">
            <a:avLst/>
          </a:prstGeom>
          <a:ln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직사각형 50"/>
          <p:cNvSpPr/>
          <p:nvPr/>
        </p:nvSpPr>
        <p:spPr bwMode="auto">
          <a:xfrm>
            <a:off x="2588384" y="3865928"/>
            <a:ext cx="3777321" cy="24136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/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13"/>
          <a:srcRect l="63162" t="15400" r="20045"/>
          <a:stretch/>
        </p:blipFill>
        <p:spPr>
          <a:xfrm>
            <a:off x="2856893" y="3994309"/>
            <a:ext cx="1418122" cy="2009400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 rotWithShape="1">
          <a:blip r:embed="rId14"/>
          <a:srcRect l="66362" t="15768" r="17046"/>
          <a:stretch/>
        </p:blipFill>
        <p:spPr>
          <a:xfrm>
            <a:off x="4679148" y="3969233"/>
            <a:ext cx="1424900" cy="203447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618719" y="6030634"/>
            <a:ext cx="18533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latin typeface="+mn-ea"/>
                <a:ea typeface="+mn-ea"/>
              </a:rPr>
              <a:t>《</a:t>
            </a:r>
            <a:r>
              <a:rPr lang="ko-KR" altLang="en-US" sz="800" dirty="0">
                <a:latin typeface="+mn-ea"/>
                <a:ea typeface="+mn-ea"/>
              </a:rPr>
              <a:t>요구명세의 중요성과 제도화 방향</a:t>
            </a:r>
            <a:r>
              <a:rPr lang="en-US" altLang="ko-KR" sz="800" dirty="0">
                <a:latin typeface="+mn-ea"/>
                <a:ea typeface="+mn-ea"/>
              </a:rPr>
              <a:t>》</a:t>
            </a:r>
            <a:endParaRPr lang="ko-KR" altLang="en-US" sz="800" dirty="0">
              <a:latin typeface="+mn-ea"/>
              <a:ea typeface="+mn-ea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20898" y="6030634"/>
            <a:ext cx="19062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spc="-150" dirty="0">
                <a:latin typeface="+mn-ea"/>
                <a:ea typeface="+mn-ea"/>
              </a:rPr>
              <a:t>《SW</a:t>
            </a:r>
            <a:r>
              <a:rPr lang="ko-KR" altLang="en-US" sz="800" spc="-150" dirty="0">
                <a:latin typeface="+mn-ea"/>
                <a:ea typeface="+mn-ea"/>
              </a:rPr>
              <a:t>의 특성을 반영한 공공 계약제도 개선 방안</a:t>
            </a:r>
            <a:r>
              <a:rPr lang="en-US" altLang="ko-KR" sz="800" spc="-150" dirty="0">
                <a:latin typeface="+mn-ea"/>
                <a:ea typeface="+mn-ea"/>
              </a:rPr>
              <a:t>》</a:t>
            </a:r>
            <a:endParaRPr lang="ko-KR" altLang="en-US" sz="800" spc="-150" dirty="0">
              <a:latin typeface="+mn-ea"/>
              <a:ea typeface="+mn-ea"/>
            </a:endParaRPr>
          </a:p>
        </p:txBody>
      </p:sp>
      <p:sp>
        <p:nvSpPr>
          <p:cNvPr id="59" name="육각형 58"/>
          <p:cNvSpPr/>
          <p:nvPr/>
        </p:nvSpPr>
        <p:spPr bwMode="auto">
          <a:xfrm>
            <a:off x="2274161" y="1988880"/>
            <a:ext cx="5346000" cy="360000"/>
          </a:xfrm>
          <a:prstGeom prst="hexagon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bg1">
                <a:lumMod val="65000"/>
              </a:schemeClr>
            </a:solidFill>
            <a:prstDash val="sysDot"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/>
            <a:r>
              <a:rPr lang="en-US" altLang="ko-KR" b="1" spc="-50" dirty="0">
                <a:solidFill>
                  <a:schemeClr val="bg1"/>
                </a:solidFill>
                <a:latin typeface="+mn-ea"/>
                <a:ea typeface="+mn-ea"/>
              </a:rPr>
              <a:t>SPRi </a:t>
            </a:r>
            <a:r>
              <a:rPr lang="ko-KR" altLang="en-US" b="1" spc="-50" dirty="0">
                <a:solidFill>
                  <a:schemeClr val="bg1"/>
                </a:solidFill>
                <a:latin typeface="+mn-ea"/>
                <a:ea typeface="+mn-ea"/>
              </a:rPr>
              <a:t>오픈 커뮤니티의 이슈 처리 절차</a:t>
            </a:r>
          </a:p>
        </p:txBody>
      </p:sp>
      <p:sp>
        <p:nvSpPr>
          <p:cNvPr id="60" name="모서리가 둥근 직사각형 59"/>
          <p:cNvSpPr/>
          <p:nvPr/>
        </p:nvSpPr>
        <p:spPr bwMode="auto">
          <a:xfrm>
            <a:off x="6982719" y="2506734"/>
            <a:ext cx="1004932" cy="2880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100" b="1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연구 수행</a:t>
            </a:r>
          </a:p>
        </p:txBody>
      </p:sp>
    </p:spTree>
    <p:extLst>
      <p:ext uri="{BB962C8B-B14F-4D97-AF65-F5344CB8AC3E}">
        <p14:creationId xmlns:p14="http://schemas.microsoft.com/office/powerpoint/2010/main" val="3230188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" name="Picture 3" descr="D:\2015업무\4_양식\PPT양식및로고\Q&amp;A\Q&amp;A_1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350" y="3458556"/>
            <a:ext cx="2114114" cy="118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1399" y="2548466"/>
            <a:ext cx="7656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gradFill>
                  <a:gsLst>
                    <a:gs pos="0">
                      <a:srgbClr val="00338E"/>
                    </a:gs>
                    <a:gs pos="50000">
                      <a:srgbClr val="4615D1"/>
                    </a:gs>
                    <a:gs pos="100000">
                      <a:srgbClr val="004070"/>
                    </a:gs>
                  </a:gsLst>
                  <a:lin ang="0" scaled="1"/>
                </a:gradFill>
                <a:effectLst>
                  <a:glow rad="101600">
                    <a:prstClr val="white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경청해 주셔서 감사합니다</a:t>
            </a:r>
            <a:r>
              <a:rPr lang="en-US" altLang="ko-KR" sz="4000" b="1" dirty="0">
                <a:gradFill>
                  <a:gsLst>
                    <a:gs pos="0">
                      <a:srgbClr val="00338E"/>
                    </a:gs>
                    <a:gs pos="50000">
                      <a:srgbClr val="4615D1"/>
                    </a:gs>
                    <a:gs pos="100000">
                      <a:srgbClr val="004070"/>
                    </a:gs>
                  </a:gsLst>
                  <a:lin ang="0" scaled="1"/>
                </a:gradFill>
                <a:effectLst>
                  <a:glow rad="101600">
                    <a:prstClr val="white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.</a:t>
            </a:r>
            <a:endParaRPr lang="ko-KR" alt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672939" y="4850110"/>
            <a:ext cx="49250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800" dirty="0" err="1">
                <a:solidFill>
                  <a:prstClr val="black"/>
                </a:solidFill>
                <a:latin typeface="Gill Sans MT"/>
                <a:ea typeface="맑은 고딕"/>
              </a:rPr>
              <a:t>강송희</a:t>
            </a:r>
            <a:endParaRPr kumimoji="0" lang="en-US" altLang="ko-KR" sz="1800" dirty="0">
              <a:solidFill>
                <a:prstClr val="black"/>
              </a:solidFill>
              <a:latin typeface="Gill Sans MT"/>
              <a:ea typeface="맑은 고딕"/>
            </a:endParaRP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dirty="0">
                <a:solidFill>
                  <a:prstClr val="black"/>
                </a:solidFill>
                <a:latin typeface="Gill Sans MT"/>
                <a:ea typeface="맑은 고딕"/>
                <a:hlinkClick r:id="rId3"/>
              </a:rPr>
              <a:t>dellabee@spri.kr</a:t>
            </a:r>
            <a:endParaRPr kumimoji="0" lang="en-US" altLang="ko-KR" sz="1800" dirty="0">
              <a:solidFill>
                <a:prstClr val="black"/>
              </a:solidFill>
              <a:latin typeface="Gill Sans MT"/>
              <a:ea typeface="맑은 고딕"/>
            </a:endParaRP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dirty="0">
                <a:solidFill>
                  <a:prstClr val="black"/>
                </a:solidFill>
                <a:latin typeface="Gill Sans MT"/>
                <a:ea typeface="맑은 고딕"/>
                <a:hlinkClick r:id="rId4"/>
              </a:rPr>
              <a:t>https://www.spri.kr</a:t>
            </a:r>
            <a:r>
              <a:rPr kumimoji="0" lang="en-US" altLang="ko-KR" sz="1800" dirty="0">
                <a:solidFill>
                  <a:prstClr val="black"/>
                </a:solidFill>
                <a:latin typeface="Gill Sans MT"/>
                <a:ea typeface="맑은 고딕"/>
              </a:rPr>
              <a:t>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800" dirty="0">
                <a:solidFill>
                  <a:prstClr val="black"/>
                </a:solidFill>
                <a:latin typeface="Gill Sans MT"/>
                <a:ea typeface="맑은 고딕"/>
              </a:rPr>
              <a:t>공감</a:t>
            </a:r>
            <a:r>
              <a:rPr kumimoji="0" lang="en-US" altLang="ko-KR" sz="1800" dirty="0">
                <a:solidFill>
                  <a:prstClr val="black"/>
                </a:solidFill>
                <a:latin typeface="Gill Sans MT"/>
                <a:ea typeface="맑은 고딕"/>
              </a:rPr>
              <a:t>, </a:t>
            </a:r>
            <a:r>
              <a:rPr kumimoji="0" lang="ko-KR" altLang="en-US" sz="1800" dirty="0">
                <a:solidFill>
                  <a:prstClr val="black"/>
                </a:solidFill>
                <a:latin typeface="Gill Sans MT"/>
                <a:ea typeface="맑은 고딕"/>
              </a:rPr>
              <a:t>소통의 </a:t>
            </a:r>
            <a:r>
              <a:rPr kumimoji="0" lang="en-US" altLang="ko-KR" sz="1800" dirty="0">
                <a:solidFill>
                  <a:prstClr val="black"/>
                </a:solidFill>
                <a:latin typeface="Gill Sans MT"/>
                <a:ea typeface="맑은 고딕"/>
              </a:rPr>
              <a:t>SW</a:t>
            </a:r>
            <a:r>
              <a:rPr kumimoji="0" lang="ko-KR" altLang="en-US" sz="1800" dirty="0">
                <a:solidFill>
                  <a:prstClr val="black"/>
                </a:solidFill>
                <a:latin typeface="Gill Sans MT"/>
                <a:ea typeface="맑은 고딕"/>
              </a:rPr>
              <a:t>정책 오픈 커뮤니티 </a:t>
            </a:r>
            <a:r>
              <a:rPr kumimoji="0" lang="en-US" altLang="ko-KR" sz="1800" dirty="0">
                <a:solidFill>
                  <a:prstClr val="black"/>
                </a:solidFill>
                <a:latin typeface="Gill Sans MT"/>
                <a:ea typeface="맑은 고딕"/>
                <a:hlinkClick r:id="rId5"/>
              </a:rPr>
              <a:t>@</a:t>
            </a:r>
            <a:r>
              <a:rPr kumimoji="0" lang="en-US" altLang="ko-KR" sz="1800" dirty="0" err="1">
                <a:solidFill>
                  <a:prstClr val="black"/>
                </a:solidFill>
                <a:latin typeface="Gill Sans MT"/>
                <a:ea typeface="맑은 고딕"/>
                <a:hlinkClick r:id="rId5"/>
              </a:rPr>
              <a:t>facebook</a:t>
            </a:r>
            <a:endParaRPr kumimoji="0" lang="en-US" altLang="ko-KR" sz="1800" dirty="0">
              <a:solidFill>
                <a:prstClr val="black"/>
              </a:solidFill>
              <a:latin typeface="Gill Sans MT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388776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1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디지털 기술 발전의 역기능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26431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우리가 꿈꾸는 사람 중심의 제</a:t>
            </a:r>
            <a:r>
              <a:rPr lang="en-US" altLang="ko-KR" dirty="0"/>
              <a:t>4</a:t>
            </a:r>
            <a:r>
              <a:rPr lang="ko-KR" altLang="en-US" dirty="0"/>
              <a:t>차 산업혁명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8186" y="764704"/>
            <a:ext cx="68852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혁신 디지털 기술이 산업과 사회를 재편함으로써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인간에게 이롭게 활용되어야 함</a:t>
            </a:r>
            <a:r>
              <a:rPr lang="ko-KR" altLang="en-US" sz="2400" b="1" dirty="0">
                <a:solidFill>
                  <a:srgbClr val="FF6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pic>
        <p:nvPicPr>
          <p:cNvPr id="27" name="Picture 6" descr="관련 이미지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589" y="1964206"/>
            <a:ext cx="3053728" cy="221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타원 27"/>
          <p:cNvSpPr/>
          <p:nvPr/>
        </p:nvSpPr>
        <p:spPr bwMode="auto">
          <a:xfrm rot="18344887">
            <a:off x="5321319" y="3128259"/>
            <a:ext cx="805712" cy="56507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0" r="13660"/>
          <a:stretch/>
        </p:blipFill>
        <p:spPr bwMode="auto">
          <a:xfrm>
            <a:off x="2216696" y="2816021"/>
            <a:ext cx="2823582" cy="28235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8" r="16678"/>
          <a:stretch/>
        </p:blipFill>
        <p:spPr bwMode="auto">
          <a:xfrm>
            <a:off x="5371086" y="2794404"/>
            <a:ext cx="2866844" cy="28668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10" descr="태극마크에 대한 이미지 검색결과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098" y="2268193"/>
            <a:ext cx="120770" cy="12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 rot="17312775">
            <a:off x="4914492" y="2615914"/>
            <a:ext cx="7579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/>
              <a:t>KOREA</a:t>
            </a:r>
            <a:endParaRPr lang="ko-KR" altLang="en-US" sz="1100" b="1" dirty="0"/>
          </a:p>
        </p:txBody>
      </p:sp>
      <p:sp>
        <p:nvSpPr>
          <p:cNvPr id="33" name="TextBox 32"/>
          <p:cNvSpPr txBox="1"/>
          <p:nvPr/>
        </p:nvSpPr>
        <p:spPr>
          <a:xfrm rot="20649748">
            <a:off x="2492599" y="3111109"/>
            <a:ext cx="2149914" cy="166325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64947"/>
              </a:avLst>
            </a:prstTxWarp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산업의 변화</a:t>
            </a:r>
          </a:p>
        </p:txBody>
      </p:sp>
      <p:sp>
        <p:nvSpPr>
          <p:cNvPr id="34" name="달 33"/>
          <p:cNvSpPr/>
          <p:nvPr/>
        </p:nvSpPr>
        <p:spPr bwMode="auto">
          <a:xfrm rot="12953123">
            <a:off x="4059426" y="2980015"/>
            <a:ext cx="227394" cy="1514231"/>
          </a:xfrm>
          <a:prstGeom prst="moon">
            <a:avLst>
              <a:gd name="adj" fmla="val 52706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/>
          </a:p>
        </p:txBody>
      </p:sp>
      <p:sp>
        <p:nvSpPr>
          <p:cNvPr id="35" name="직사각형 34"/>
          <p:cNvSpPr/>
          <p:nvPr/>
        </p:nvSpPr>
        <p:spPr bwMode="auto">
          <a:xfrm rot="2458193">
            <a:off x="5318864" y="3668057"/>
            <a:ext cx="1650759" cy="7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/>
          </a:p>
        </p:txBody>
      </p:sp>
      <p:sp>
        <p:nvSpPr>
          <p:cNvPr id="36" name="직사각형 35"/>
          <p:cNvSpPr/>
          <p:nvPr/>
        </p:nvSpPr>
        <p:spPr bwMode="auto">
          <a:xfrm rot="1322242">
            <a:off x="5317312" y="3950045"/>
            <a:ext cx="1613633" cy="5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/>
          </a:p>
        </p:txBody>
      </p:sp>
      <p:sp>
        <p:nvSpPr>
          <p:cNvPr id="37" name="TextBox 36"/>
          <p:cNvSpPr txBox="1"/>
          <p:nvPr/>
        </p:nvSpPr>
        <p:spPr>
          <a:xfrm rot="2310807">
            <a:off x="6012213" y="3122634"/>
            <a:ext cx="2022553" cy="165968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583345"/>
              </a:avLst>
            </a:prstTxWarp>
            <a:spAutoFit/>
          </a:bodyPr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사회의 변화</a:t>
            </a:r>
          </a:p>
        </p:txBody>
      </p:sp>
      <p:sp>
        <p:nvSpPr>
          <p:cNvPr id="38" name="타원 37"/>
          <p:cNvSpPr/>
          <p:nvPr/>
        </p:nvSpPr>
        <p:spPr bwMode="auto">
          <a:xfrm>
            <a:off x="4039660" y="4243214"/>
            <a:ext cx="864000" cy="864000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100" b="1" spc="-13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100" b="1" spc="-13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차 산업의</a:t>
            </a:r>
            <a:endParaRPr lang="en-US" altLang="ko-KR" sz="1100" b="1" spc="-13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100" b="1" spc="-13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고부가</a:t>
            </a:r>
            <a:endParaRPr lang="en-US" altLang="ko-KR" sz="1100" b="1" spc="-138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100" b="1" spc="-13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지식서비스</a:t>
            </a:r>
          </a:p>
        </p:txBody>
      </p:sp>
      <p:sp>
        <p:nvSpPr>
          <p:cNvPr id="39" name="타원 38"/>
          <p:cNvSpPr/>
          <p:nvPr/>
        </p:nvSpPr>
        <p:spPr bwMode="auto">
          <a:xfrm>
            <a:off x="2359526" y="4243215"/>
            <a:ext cx="864000" cy="864000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차 산업의</a:t>
            </a:r>
            <a:endParaRPr lang="en-US" altLang="ko-KR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통합</a:t>
            </a:r>
            <a:endParaRPr lang="en-US" altLang="ko-KR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서비스화</a:t>
            </a:r>
          </a:p>
        </p:txBody>
      </p:sp>
      <p:sp>
        <p:nvSpPr>
          <p:cNvPr id="40" name="타원 39"/>
          <p:cNvSpPr/>
          <p:nvPr/>
        </p:nvSpPr>
        <p:spPr bwMode="auto">
          <a:xfrm>
            <a:off x="3199479" y="4732324"/>
            <a:ext cx="864000" cy="864000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차 산업의 </a:t>
            </a:r>
            <a:endParaRPr lang="en-US" altLang="ko-KR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유연생산</a:t>
            </a:r>
            <a:endParaRPr lang="en-US" altLang="ko-KR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체계</a:t>
            </a:r>
          </a:p>
        </p:txBody>
      </p:sp>
      <p:sp>
        <p:nvSpPr>
          <p:cNvPr id="41" name="타원 40"/>
          <p:cNvSpPr/>
          <p:nvPr/>
        </p:nvSpPr>
        <p:spPr bwMode="auto">
          <a:xfrm>
            <a:off x="6327424" y="4750912"/>
            <a:ext cx="864000" cy="864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일자리</a:t>
            </a:r>
            <a:endParaRPr lang="en-US" altLang="ko-KR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변화</a:t>
            </a:r>
          </a:p>
        </p:txBody>
      </p:sp>
      <p:sp>
        <p:nvSpPr>
          <p:cNvPr id="42" name="타원 41"/>
          <p:cNvSpPr/>
          <p:nvPr/>
        </p:nvSpPr>
        <p:spPr bwMode="auto">
          <a:xfrm>
            <a:off x="7191424" y="4149452"/>
            <a:ext cx="980797" cy="96526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인간과 </a:t>
            </a:r>
            <a:r>
              <a:rPr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AI</a:t>
            </a:r>
            <a:r>
              <a:rPr lang="ko-KR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가</a:t>
            </a:r>
            <a:endParaRPr lang="en-US" altLang="ko-KR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공존하는</a:t>
            </a:r>
            <a:endParaRPr lang="en-US" altLang="ko-KR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새로운 </a:t>
            </a:r>
            <a:endParaRPr lang="en-US" altLang="ko-KR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생활 양식</a:t>
            </a:r>
          </a:p>
        </p:txBody>
      </p:sp>
      <p:sp>
        <p:nvSpPr>
          <p:cNvPr id="43" name="타원 42"/>
          <p:cNvSpPr/>
          <p:nvPr/>
        </p:nvSpPr>
        <p:spPr bwMode="auto">
          <a:xfrm>
            <a:off x="5498080" y="4183838"/>
            <a:ext cx="864000" cy="864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근본적인</a:t>
            </a:r>
            <a:endParaRPr lang="en-US" altLang="ko-KR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교육</a:t>
            </a:r>
            <a:endParaRPr lang="en-US" altLang="ko-KR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혁신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6172" y="5748969"/>
            <a:ext cx="3915759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prstClr val="white"/>
              </a:buClr>
              <a:buSzPct val="90000"/>
            </a:pPr>
            <a:r>
              <a:rPr lang="ko-KR" altLang="en-US" b="1" spc="-70" dirty="0">
                <a:solidFill>
                  <a:prstClr val="white"/>
                </a:solidFill>
                <a:latin typeface="+mj-lt"/>
                <a:ea typeface="맑은 고딕" panose="020B0503020000020004" pitchFamily="50" charset="-127"/>
              </a:rPr>
              <a:t>전 산업의 지능화로 </a:t>
            </a:r>
            <a:r>
              <a:rPr lang="ko-KR" altLang="en-US" sz="2000" b="1" spc="-70" dirty="0">
                <a:solidFill>
                  <a:srgbClr val="FFFF00"/>
                </a:solidFill>
                <a:latin typeface="+mj-lt"/>
                <a:ea typeface="맑은 고딕" panose="020B0503020000020004" pitchFamily="50" charset="-127"/>
              </a:rPr>
              <a:t>생산성 향상과</a:t>
            </a:r>
            <a:r>
              <a:rPr lang="en-US" altLang="ko-KR" sz="2000" b="1" spc="-70" dirty="0">
                <a:solidFill>
                  <a:srgbClr val="FFFF00"/>
                </a:solidFill>
                <a:latin typeface="+mj-lt"/>
                <a:ea typeface="맑은 고딕" panose="020B0503020000020004" pitchFamily="50" charset="-127"/>
              </a:rPr>
              <a:t>   </a:t>
            </a:r>
            <a:r>
              <a:rPr lang="ko-KR" altLang="en-US" sz="2000" b="1" spc="-70" dirty="0">
                <a:solidFill>
                  <a:srgbClr val="FFFF00"/>
                </a:solidFill>
                <a:latin typeface="+mj-lt"/>
                <a:ea typeface="맑은 고딕" panose="020B0503020000020004" pitchFamily="50" charset="-127"/>
              </a:rPr>
              <a:t>서비스</a:t>
            </a:r>
            <a:r>
              <a:rPr lang="ko-KR" altLang="en-US" sz="2000" b="1" spc="-60" dirty="0">
                <a:solidFill>
                  <a:srgbClr val="FFFF00"/>
                </a:solidFill>
                <a:latin typeface="+mj-lt"/>
                <a:ea typeface="맑은 고딕" panose="020B0503020000020004" pitchFamily="50" charset="-127"/>
              </a:rPr>
              <a:t> 중심의 경제</a:t>
            </a:r>
            <a:r>
              <a:rPr lang="ko-KR" altLang="en-US" b="1" spc="-60" dirty="0">
                <a:solidFill>
                  <a:prstClr val="white"/>
                </a:solidFill>
                <a:latin typeface="+mj-lt"/>
                <a:ea typeface="맑은 고딕" panose="020B0503020000020004" pitchFamily="50" charset="-127"/>
              </a:rPr>
              <a:t>로 전환 가속화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99651" y="5748969"/>
            <a:ext cx="3533869" cy="6771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prstClr val="white"/>
              </a:buClr>
              <a:buSzPct val="90000"/>
            </a:pPr>
            <a:r>
              <a:rPr lang="ko-KR" altLang="en-US" b="1" spc="-60" dirty="0">
                <a:solidFill>
                  <a:prstClr val="white"/>
                </a:solidFill>
                <a:latin typeface="+mj-lt"/>
                <a:ea typeface="맑은 고딕" panose="020B0503020000020004" pitchFamily="50" charset="-127"/>
              </a:rPr>
              <a:t>교육</a:t>
            </a:r>
            <a:r>
              <a:rPr lang="en-US" altLang="ko-KR" b="1" spc="-60" dirty="0">
                <a:solidFill>
                  <a:prstClr val="white"/>
                </a:solidFill>
                <a:latin typeface="+mj-lt"/>
                <a:ea typeface="맑은 고딕" panose="020B0503020000020004" pitchFamily="50" charset="-127"/>
              </a:rPr>
              <a:t>, </a:t>
            </a:r>
            <a:r>
              <a:rPr lang="ko-KR" altLang="en-US" b="1" spc="-60" dirty="0">
                <a:solidFill>
                  <a:prstClr val="white"/>
                </a:solidFill>
                <a:latin typeface="+mj-lt"/>
                <a:ea typeface="맑은 고딕" panose="020B0503020000020004" pitchFamily="50" charset="-127"/>
              </a:rPr>
              <a:t>직업</a:t>
            </a:r>
            <a:r>
              <a:rPr lang="en-US" altLang="ko-KR" b="1" spc="-60" dirty="0">
                <a:solidFill>
                  <a:prstClr val="white"/>
                </a:solidFill>
                <a:latin typeface="+mj-lt"/>
                <a:ea typeface="맑은 고딕" panose="020B0503020000020004" pitchFamily="50" charset="-127"/>
              </a:rPr>
              <a:t>, </a:t>
            </a:r>
            <a:r>
              <a:rPr lang="ko-KR" altLang="en-US" b="1" spc="-60" dirty="0">
                <a:solidFill>
                  <a:prstClr val="white"/>
                </a:solidFill>
                <a:latin typeface="+mj-lt"/>
                <a:ea typeface="맑은 고딕" panose="020B0503020000020004" pitchFamily="50" charset="-127"/>
              </a:rPr>
              <a:t>윤리와 문화 등에서</a:t>
            </a:r>
            <a:endParaRPr lang="en-US" altLang="ko-KR" b="1" spc="-60" dirty="0">
              <a:solidFill>
                <a:prstClr val="white"/>
              </a:solidFill>
              <a:latin typeface="+mj-lt"/>
              <a:ea typeface="맑은 고딕" panose="020B0503020000020004" pitchFamily="50" charset="-127"/>
            </a:endParaRPr>
          </a:p>
          <a:p>
            <a:pPr algn="ctr">
              <a:buClr>
                <a:prstClr val="white"/>
              </a:buClr>
              <a:buSzPct val="90000"/>
            </a:pPr>
            <a:r>
              <a:rPr lang="ko-KR" altLang="en-US" b="1" spc="-60" dirty="0">
                <a:solidFill>
                  <a:prstClr val="white"/>
                </a:solidFill>
                <a:latin typeface="+mj-lt"/>
                <a:ea typeface="맑은 고딕" panose="020B0503020000020004" pitchFamily="50" charset="-127"/>
              </a:rPr>
              <a:t> </a:t>
            </a:r>
            <a:r>
              <a:rPr lang="ko-KR" altLang="en-US" sz="2000" b="1" spc="-60" dirty="0">
                <a:solidFill>
                  <a:srgbClr val="FFFF00"/>
                </a:solidFill>
                <a:latin typeface="+mj-lt"/>
                <a:ea typeface="맑은 고딕" panose="020B0503020000020004" pitchFamily="50" charset="-127"/>
              </a:rPr>
              <a:t>삶의 방식을 변화</a:t>
            </a:r>
            <a:r>
              <a:rPr lang="ko-KR" altLang="en-US" b="1" spc="-60" dirty="0">
                <a:solidFill>
                  <a:prstClr val="white"/>
                </a:solidFill>
                <a:latin typeface="+mj-lt"/>
                <a:ea typeface="맑은 고딕" panose="020B0503020000020004" pitchFamily="50" charset="-127"/>
              </a:rPr>
              <a:t>시킬 것</a:t>
            </a:r>
            <a:endParaRPr lang="ko-KR" altLang="en-US" sz="1400" b="1" spc="-60" dirty="0">
              <a:solidFill>
                <a:prstClr val="white"/>
              </a:solidFill>
              <a:latin typeface="+mj-lt"/>
              <a:ea typeface="맑은 고딕" panose="020B0503020000020004" pitchFamily="50" charset="-127"/>
            </a:endParaRPr>
          </a:p>
        </p:txBody>
      </p:sp>
      <p:cxnSp>
        <p:nvCxnSpPr>
          <p:cNvPr id="46" name="꺾인 연결선 45"/>
          <p:cNvCxnSpPr>
            <a:endCxn id="29" idx="2"/>
          </p:cNvCxnSpPr>
          <p:nvPr/>
        </p:nvCxnSpPr>
        <p:spPr>
          <a:xfrm flipV="1">
            <a:off x="560512" y="4227812"/>
            <a:ext cx="1656184" cy="152115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꺾인 연결선 46"/>
          <p:cNvCxnSpPr>
            <a:endCxn id="30" idx="6"/>
          </p:cNvCxnSpPr>
          <p:nvPr/>
        </p:nvCxnSpPr>
        <p:spPr>
          <a:xfrm rot="16200000" flipV="1">
            <a:off x="7834494" y="4631263"/>
            <a:ext cx="1554391" cy="747518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063F0FD-CD0D-4ECD-A360-5D1B56C5F617}"/>
              </a:ext>
            </a:extLst>
          </p:cNvPr>
          <p:cNvSpPr txBox="1"/>
          <p:nvPr/>
        </p:nvSpPr>
        <p:spPr>
          <a:xfrm>
            <a:off x="1000154" y="2735413"/>
            <a:ext cx="139493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∙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독일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‘Industrie 4.0’ 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∙ 일본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‘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재흥전략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‘</a:t>
            </a:r>
          </a:p>
          <a:p>
            <a:pPr lvl="0">
              <a:lnSpc>
                <a:spcPct val="150000"/>
              </a:lnSpc>
            </a:pPr>
            <a:r>
              <a:rPr lang="en-US" altLang="ko-KR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/>
                <a:ea typeface="맑은 고딕"/>
              </a:rPr>
              <a:t>∙ </a:t>
            </a:r>
            <a:r>
              <a:rPr lang="ko-KR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/>
                <a:ea typeface="맑은 고딕"/>
              </a:rPr>
              <a:t>중국 </a:t>
            </a:r>
            <a:r>
              <a:rPr lang="en-US" altLang="ko-KR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/>
                <a:ea typeface="맑은 고딕"/>
              </a:rPr>
              <a:t>‘</a:t>
            </a:r>
            <a:r>
              <a:rPr lang="ko-KR" alt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/>
                <a:ea typeface="맑은 고딕"/>
              </a:rPr>
              <a:t>제조 </a:t>
            </a:r>
            <a:r>
              <a:rPr lang="en-US" altLang="ko-KR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/>
                <a:ea typeface="맑은 고딕"/>
              </a:rPr>
              <a:t>2025’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063F0FD-CD0D-4ECD-A360-5D1B56C5F617}"/>
              </a:ext>
            </a:extLst>
          </p:cNvPr>
          <p:cNvSpPr txBox="1"/>
          <p:nvPr/>
        </p:nvSpPr>
        <p:spPr>
          <a:xfrm>
            <a:off x="8104617" y="2726285"/>
            <a:ext cx="13837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∙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독일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‘Arbeiten 4.0’ 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∙ 일본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‘Society 5.0’</a:t>
            </a:r>
          </a:p>
        </p:txBody>
      </p:sp>
    </p:spTree>
    <p:extLst>
      <p:ext uri="{BB962C8B-B14F-4D97-AF65-F5344CB8AC3E}">
        <p14:creationId xmlns:p14="http://schemas.microsoft.com/office/powerpoint/2010/main" val="758587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" y="836712"/>
            <a:ext cx="9921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디지털 기술은 굉장히 빨리 변하지만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93663"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조직이나 사람들의 능력은 그에 맞게 변하고 있지 못하여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93663"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많은 사람들이 더 풍요 해진 경제 발전의 열매로부터 소외된다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</p:txBody>
      </p:sp>
      <p:sp>
        <p:nvSpPr>
          <p:cNvPr id="4" name="제목 2"/>
          <p:cNvSpPr>
            <a:spLocks noGrp="1"/>
          </p:cNvSpPr>
          <p:nvPr>
            <p:ph type="title"/>
          </p:nvPr>
        </p:nvSpPr>
        <p:spPr>
          <a:xfrm>
            <a:off x="1" y="17999"/>
            <a:ext cx="9921552" cy="584687"/>
          </a:xfrm>
        </p:spPr>
        <p:txBody>
          <a:bodyPr/>
          <a:lstStyle/>
          <a:p>
            <a:r>
              <a:rPr lang="ko-KR" altLang="en-US" dirty="0"/>
              <a:t>그러나</a:t>
            </a:r>
            <a:r>
              <a:rPr lang="en-US" altLang="ko-KR" dirty="0"/>
              <a:t>, </a:t>
            </a:r>
            <a:r>
              <a:rPr lang="ko-KR" altLang="en-US" dirty="0"/>
              <a:t>디지털 기술 발전의 불편한 진실</a:t>
            </a:r>
          </a:p>
        </p:txBody>
      </p:sp>
      <p:sp>
        <p:nvSpPr>
          <p:cNvPr id="2" name="AutoShape 2" descr="세탁기에 대한 이미지 검색결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63F0FD-CD0D-4ECD-A360-5D1B56C5F617}"/>
              </a:ext>
            </a:extLst>
          </p:cNvPr>
          <p:cNvSpPr txBox="1"/>
          <p:nvPr/>
        </p:nvSpPr>
        <p:spPr>
          <a:xfrm>
            <a:off x="2161234" y="2571627"/>
            <a:ext cx="56653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∙ 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브린욜프슨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&amp; 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맥아피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(2011), Race Against The Machine, </a:t>
            </a:r>
            <a:r>
              <a:rPr lang="ko-KR" alt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브린욜프슨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(2015), AI and Economics</a:t>
            </a:r>
            <a:endParaRPr lang="en-US" altLang="ko-KR" sz="1000" dirty="0">
              <a:solidFill>
                <a:prstClr val="black">
                  <a:lumMod val="75000"/>
                  <a:lumOff val="25000"/>
                </a:prstClr>
              </a:solidFill>
              <a:latin typeface="맑은 고딕"/>
              <a:ea typeface="맑은 고딕"/>
            </a:endParaRPr>
          </a:p>
        </p:txBody>
      </p:sp>
      <p:graphicFrame>
        <p:nvGraphicFramePr>
          <p:cNvPr id="11" name="차트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283176"/>
              </p:ext>
            </p:extLst>
          </p:nvPr>
        </p:nvGraphicFramePr>
        <p:xfrm>
          <a:off x="4232920" y="3281644"/>
          <a:ext cx="4899368" cy="328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직선 화살표 연결선 12"/>
          <p:cNvCxnSpPr/>
          <p:nvPr/>
        </p:nvCxnSpPr>
        <p:spPr>
          <a:xfrm>
            <a:off x="4794164" y="4521603"/>
            <a:ext cx="0" cy="961072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>
            <a:off x="8826612" y="4017547"/>
            <a:ext cx="0" cy="1393120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063F0FD-CD0D-4ECD-A360-5D1B56C5F617}"/>
              </a:ext>
            </a:extLst>
          </p:cNvPr>
          <p:cNvSpPr txBox="1"/>
          <p:nvPr/>
        </p:nvSpPr>
        <p:spPr>
          <a:xfrm>
            <a:off x="7842047" y="6529978"/>
            <a:ext cx="9845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∙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자료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: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통계청</a:t>
            </a:r>
            <a:endParaRPr lang="en-US" altLang="ko-KR" sz="1000" dirty="0">
              <a:solidFill>
                <a:prstClr val="black">
                  <a:lumMod val="75000"/>
                  <a:lumOff val="25000"/>
                </a:prstClr>
              </a:solidFill>
              <a:latin typeface="맑은 고딕"/>
              <a:ea typeface="맑은 고딕"/>
            </a:endParaRPr>
          </a:p>
        </p:txBody>
      </p:sp>
      <p:pic>
        <p:nvPicPr>
          <p:cNvPr id="1032" name="Picture 8" descr="노동 성장 기여도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79" y="3281643"/>
            <a:ext cx="2857500" cy="3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76536" y="2924944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>
                <a:solidFill>
                  <a:srgbClr val="FF0000"/>
                </a:solidFill>
                <a:latin typeface="+mn-ea"/>
                <a:ea typeface="+mn-ea"/>
              </a:rPr>
              <a:t>자본이 자본을 낳는</a:t>
            </a:r>
            <a:r>
              <a:rPr lang="en-US" altLang="ko-KR" b="1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ko-KR" altLang="en-US" b="1" dirty="0">
                <a:solidFill>
                  <a:srgbClr val="FF0000"/>
                </a:solidFill>
                <a:latin typeface="+mn-ea"/>
                <a:ea typeface="+mn-ea"/>
              </a:rPr>
              <a:t>자본 심화 현상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29069" y="2924944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+mn-ea"/>
                <a:ea typeface="+mn-ea"/>
              </a:rPr>
              <a:t>기술 격차와 임금 격차의 심화</a:t>
            </a:r>
          </a:p>
        </p:txBody>
      </p:sp>
    </p:spTree>
    <p:extLst>
      <p:ext uri="{BB962C8B-B14F-4D97-AF65-F5344CB8AC3E}">
        <p14:creationId xmlns:p14="http://schemas.microsoft.com/office/powerpoint/2010/main" val="909186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기술 혁신과 자동화의 영향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4160912" y="3801987"/>
            <a:ext cx="5530914" cy="3024336"/>
            <a:chOff x="4160912" y="3801987"/>
            <a:chExt cx="5530914" cy="3024336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/>
            <a:srcRect l="17398" r="11765" b="13876"/>
            <a:stretch/>
          </p:blipFill>
          <p:spPr>
            <a:xfrm>
              <a:off x="6955522" y="3801987"/>
              <a:ext cx="2736304" cy="302433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160912" y="6226741"/>
              <a:ext cx="30492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err="1"/>
                <a:t>러다이트</a:t>
              </a:r>
              <a:r>
                <a:rPr lang="ko-KR" altLang="en-US" sz="1200" dirty="0"/>
                <a:t> 운동의 상금 포스터</a:t>
              </a:r>
              <a:r>
                <a:rPr lang="en-US" altLang="ko-KR" sz="1200" dirty="0"/>
                <a:t>, 1812.3</a:t>
              </a:r>
              <a:r>
                <a:rPr lang="ko-KR" altLang="en-US" sz="1200" dirty="0"/>
                <a:t>월</a:t>
              </a: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3765929" y="637148"/>
            <a:ext cx="5486044" cy="2964369"/>
            <a:chOff x="3765929" y="637148"/>
            <a:chExt cx="5486044" cy="2964369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3"/>
            <a:srcRect b="10045"/>
            <a:stretch/>
          </p:blipFill>
          <p:spPr>
            <a:xfrm>
              <a:off x="3765929" y="637148"/>
              <a:ext cx="4482283" cy="296436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395375" y="2492896"/>
              <a:ext cx="18565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/>
                <a:t>워싱턴포스트</a:t>
              </a:r>
              <a:r>
                <a:rPr lang="en-US" altLang="ko-KR" sz="1200" dirty="0"/>
                <a:t>, 1935.1</a:t>
              </a:r>
              <a:r>
                <a:rPr lang="ko-KR" altLang="en-US" sz="1200" dirty="0"/>
                <a:t>월</a:t>
              </a: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34616" y="1216988"/>
            <a:ext cx="3515776" cy="4752513"/>
            <a:chOff x="134616" y="1216988"/>
            <a:chExt cx="3515776" cy="4752513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616" y="1216988"/>
              <a:ext cx="3515776" cy="446317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60512" y="5692502"/>
              <a:ext cx="18421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/>
                <a:t>뉴욕 타임즈</a:t>
              </a:r>
              <a:r>
                <a:rPr lang="en-US" altLang="ko-KR" sz="1200" dirty="0"/>
                <a:t>, 2017.12</a:t>
              </a:r>
              <a:r>
                <a:rPr lang="ko-KR" altLang="en-US" sz="1200" dirty="0"/>
                <a:t>월</a:t>
              </a: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128464" y="4036966"/>
            <a:ext cx="6509262" cy="2552877"/>
            <a:chOff x="128464" y="4036966"/>
            <a:chExt cx="6509262" cy="2552877"/>
          </a:xfrm>
        </p:grpSpPr>
        <p:sp>
          <p:nvSpPr>
            <p:cNvPr id="7" name="TextBox 6"/>
            <p:cNvSpPr txBox="1"/>
            <p:nvPr/>
          </p:nvSpPr>
          <p:spPr>
            <a:xfrm>
              <a:off x="128464" y="6312844"/>
              <a:ext cx="27093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/>
                <a:t>출처</a:t>
              </a:r>
              <a:r>
                <a:rPr lang="en-US" altLang="ko-KR" sz="1200" dirty="0"/>
                <a:t>: Jason Furman, Yong Suk Lee</a:t>
              </a:r>
              <a:endParaRPr lang="ko-KR" altLang="en-US" sz="1200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584848" y="4036966"/>
              <a:ext cx="305287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algn="ctr">
                <a:lnSpc>
                  <a:spcPct val="150000"/>
                </a:lnSpc>
              </a:pPr>
              <a:r>
                <a:rPr lang="ko-KR" altLang="en-US" sz="2400" b="1" dirty="0">
                  <a:solidFill>
                    <a:schemeClr val="accent1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반복되는 역사</a:t>
              </a:r>
              <a:endPara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93663" algn="ctr">
                <a:lnSpc>
                  <a:spcPct val="150000"/>
                </a:lnSpc>
              </a:pPr>
              <a:r>
                <a:rPr lang="ko-KR" altLang="en-US" sz="2400" b="1" dirty="0">
                  <a:solidFill>
                    <a:schemeClr val="accent1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그러나</a:t>
              </a:r>
              <a:r>
                <a:rPr lang="en-US" altLang="ko-KR" sz="2400" b="1" dirty="0">
                  <a:solidFill>
                    <a:schemeClr val="accent1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</a:t>
              </a:r>
            </a:p>
            <a:p>
              <a:pPr marL="93663" algn="ctr">
                <a:lnSpc>
                  <a:spcPct val="150000"/>
                </a:lnSpc>
              </a:pPr>
              <a:r>
                <a:rPr lang="ko-KR" altLang="en-US" sz="2400" b="1" dirty="0">
                  <a:solidFill>
                    <a:schemeClr val="accent1">
                      <a:lumMod val="7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우리는 생존해 왔다</a:t>
              </a:r>
              <a:endPara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5433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‘</a:t>
            </a:r>
            <a:r>
              <a:rPr lang="ko-KR" altLang="en-US" dirty="0" smtClean="0"/>
              <a:t>자동화의 자동화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라는 </a:t>
            </a:r>
            <a:r>
              <a:rPr lang="en-US" altLang="ko-KR" dirty="0" smtClean="0"/>
              <a:t>AI, </a:t>
            </a:r>
            <a:r>
              <a:rPr lang="ko-KR" altLang="en-US" dirty="0" smtClean="0"/>
              <a:t>이번엔 다른가</a:t>
            </a:r>
            <a:r>
              <a:rPr lang="en-US" altLang="ko-KR" dirty="0" smtClean="0"/>
              <a:t>?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83566" y="6303467"/>
            <a:ext cx="79544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/>
              <a:t>브린욜프슨</a:t>
            </a:r>
            <a:r>
              <a:rPr lang="ko-KR" altLang="en-US" sz="1200" dirty="0"/>
              <a:t> 외</a:t>
            </a:r>
            <a:r>
              <a:rPr lang="en-US" altLang="ko-KR" sz="1200" dirty="0"/>
              <a:t>(2018), What Can Machines Learn and What Does It Mean for Occupations and the Economy?</a:t>
            </a:r>
            <a:endParaRPr lang="ko-KR" altLang="en-US" sz="1200" dirty="0"/>
          </a:p>
        </p:txBody>
      </p:sp>
      <p:sp>
        <p:nvSpPr>
          <p:cNvPr id="9" name="직사각형 8"/>
          <p:cNvSpPr/>
          <p:nvPr/>
        </p:nvSpPr>
        <p:spPr>
          <a:xfrm>
            <a:off x="200472" y="655595"/>
            <a:ext cx="9505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머신 러닝 적용에 적합한 직업과 임금과는 상관관계가 보이지 않음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3663"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많은 고임금 직업을 포함한 거의 모든 직업에 영향을 </a:t>
            </a:r>
            <a:r>
              <a:rPr lang="ko-KR" altLang="en-US" sz="2400" b="1" dirty="0" smtClean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준다</a:t>
            </a:r>
            <a:r>
              <a:rPr lang="en-US" altLang="ko-KR" sz="2400" b="1" dirty="0" smtClean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47" y="2271972"/>
            <a:ext cx="4768649" cy="361544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859" y="2271972"/>
            <a:ext cx="4816434" cy="361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04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‘</a:t>
            </a:r>
            <a:r>
              <a:rPr lang="ko-KR" altLang="en-US" dirty="0"/>
              <a:t>자동화의 자동화</a:t>
            </a:r>
            <a:r>
              <a:rPr lang="en-US" altLang="ko-KR" dirty="0"/>
              <a:t>’</a:t>
            </a:r>
            <a:r>
              <a:rPr lang="ko-KR" altLang="en-US" dirty="0"/>
              <a:t>라는 </a:t>
            </a:r>
            <a:r>
              <a:rPr lang="en-US" altLang="ko-KR" dirty="0"/>
              <a:t>AI, </a:t>
            </a:r>
            <a:r>
              <a:rPr lang="ko-KR" altLang="en-US" dirty="0"/>
              <a:t>이번엔 다른가</a:t>
            </a:r>
            <a:r>
              <a:rPr lang="en-US" altLang="ko-KR" dirty="0"/>
              <a:t>? 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3901" y="1772816"/>
            <a:ext cx="9505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그러나</a:t>
            </a:r>
            <a:r>
              <a:rPr lang="en-US" altLang="ko-KR" sz="2400" b="1" dirty="0" smtClean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93663"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어떤 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직업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(job)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 완전히 자동화될수는 없고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endParaRPr lang="en-US" altLang="ko-KR" sz="2400" b="1" dirty="0" smtClean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3663"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세부 직무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(task)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</a:t>
            </a:r>
            <a:r>
              <a:rPr lang="ko-KR" altLang="en-US" sz="2400" b="1" dirty="0" smtClean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자동화 된다</a:t>
            </a:r>
            <a:r>
              <a:rPr lang="en-US" altLang="ko-KR" sz="2400" b="1" dirty="0" smtClean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9887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AI</a:t>
            </a:r>
            <a:r>
              <a:rPr lang="ko-KR" altLang="en-US" dirty="0"/>
              <a:t>는 노동을 대체할 것인가</a:t>
            </a:r>
            <a:r>
              <a:rPr lang="en-US" altLang="ko-KR" dirty="0"/>
              <a:t>, </a:t>
            </a:r>
            <a:r>
              <a:rPr lang="ko-KR" altLang="en-US" dirty="0"/>
              <a:t>아니면 증강할 것인가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00472" y="655595"/>
            <a:ext cx="9505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아직 충분한 데이터가 없어 학계 내 컨센서스가 형성되지 않았음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3663"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우리가 아직 모르는 새로운 직업이 생겨날 것이고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93663"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산업별로 그 효과는 차이가 뚜렷하게 나타날 것이나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93663" algn="ctr">
              <a:lnSpc>
                <a:spcPct val="150000"/>
              </a:lnSpc>
            </a:pP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현재로서는 불확실하기에</a:t>
            </a: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dirty="0">
                <a:solidFill>
                  <a:schemeClr val="accent1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불안과 갈등을 유발</a:t>
            </a:r>
            <a:endParaRPr lang="en-US" altLang="ko-KR" sz="2400" b="1" dirty="0">
              <a:solidFill>
                <a:schemeClr val="accent1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9" y="3016828"/>
            <a:ext cx="4736984" cy="314511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375" y="3029295"/>
            <a:ext cx="4852573" cy="31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65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PRi_테마1">
  <a:themeElements>
    <a:clrScheme name="파랑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11_원본">
      <a:majorFont>
        <a:latin typeface="맑은 고딕"/>
        <a:ea typeface="맑은 고딕"/>
        <a:cs typeface=""/>
      </a:majorFont>
      <a:minorFont>
        <a:latin typeface="Gill Sans MT"/>
        <a:ea typeface="맑은 고딕"/>
        <a:cs typeface=""/>
      </a:minorFont>
    </a:fontScheme>
    <a:fmtScheme name="균형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0">
          <a:gsLst>
            <a:gs pos="0">
              <a:srgbClr val="98781E"/>
            </a:gs>
            <a:gs pos="50000">
              <a:srgbClr val="F2EFE4"/>
            </a:gs>
            <a:gs pos="100000">
              <a:srgbClr val="98781E"/>
            </a:gs>
          </a:gsLst>
          <a:lin ang="0" scaled="1"/>
        </a:gradFill>
        <a:ln w="9525">
          <a:noFill/>
          <a:round/>
          <a:headEnd/>
          <a:tailEnd/>
        </a:ln>
      </a:spPr>
      <a:bodyPr wrap="none" anchor="ctr"/>
      <a:lstStyle>
        <a:defPPr>
          <a:defRPr sz="1800"/>
        </a:defPPr>
      </a:lstStyle>
    </a:spDef>
  </a:objectDefaults>
  <a:extraClrSchemeLst>
    <a:extraClrScheme>
      <a:clrScheme name="11_원본 1">
        <a:dk1>
          <a:srgbClr val="000000"/>
        </a:dk1>
        <a:lt1>
          <a:srgbClr val="FFFFFF"/>
        </a:lt1>
        <a:dk2>
          <a:srgbClr val="464653"/>
        </a:dk2>
        <a:lt2>
          <a:srgbClr val="DDE9EC"/>
        </a:lt2>
        <a:accent1>
          <a:srgbClr val="727CA3"/>
        </a:accent1>
        <a:accent2>
          <a:srgbClr val="9FB8CD"/>
        </a:accent2>
        <a:accent3>
          <a:srgbClr val="FFFFFF"/>
        </a:accent3>
        <a:accent4>
          <a:srgbClr val="000000"/>
        </a:accent4>
        <a:accent5>
          <a:srgbClr val="BCBFCE"/>
        </a:accent5>
        <a:accent6>
          <a:srgbClr val="90A6BA"/>
        </a:accent6>
        <a:hlink>
          <a:srgbClr val="B292CA"/>
        </a:hlink>
        <a:folHlink>
          <a:srgbClr val="6B56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92852</TotalTime>
  <Words>1924</Words>
  <Application>Microsoft Office PowerPoint</Application>
  <PresentationFormat>A4 용지(210x297mm)</PresentationFormat>
  <Paragraphs>402</Paragraphs>
  <Slides>24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2" baseType="lpstr">
      <vt:lpstr>KoPubWorld돋움체_Pro Bold</vt:lpstr>
      <vt:lpstr>굴림</vt:lpstr>
      <vt:lpstr>나눔바른고딕</vt:lpstr>
      <vt:lpstr>맑은 고딕</vt:lpstr>
      <vt:lpstr>Arial</vt:lpstr>
      <vt:lpstr>Gill Sans MT</vt:lpstr>
      <vt:lpstr>Wingdings</vt:lpstr>
      <vt:lpstr>SPRi_테마1</vt:lpstr>
      <vt:lpstr>AI와 미래사회의 딜레마, 갈등과 혁신 </vt:lpstr>
      <vt:lpstr>목 차</vt:lpstr>
      <vt:lpstr>1. 디지털 기술 발전의 역기능</vt:lpstr>
      <vt:lpstr>우리가 꿈꾸는 사람 중심의 제4차 산업혁명</vt:lpstr>
      <vt:lpstr>그러나, 디지털 기술 발전의 불편한 진실</vt:lpstr>
      <vt:lpstr>기술 혁신과 자동화의 영향</vt:lpstr>
      <vt:lpstr>‘자동화의 자동화’라는 AI, 이번엔 다른가? </vt:lpstr>
      <vt:lpstr>‘자동화의 자동화’라는 AI, 이번엔 다른가? </vt:lpstr>
      <vt:lpstr>AI는 노동을 대체할 것인가, 아니면 증강할 것인가?</vt:lpstr>
      <vt:lpstr>2. 우리 사회의 딜레마 : 갈등과 혁신</vt:lpstr>
      <vt:lpstr>대표적 디지털 전환 갈등 사례</vt:lpstr>
      <vt:lpstr>산업별 디지털 갈등 양상의 공통점과 차이점</vt:lpstr>
      <vt:lpstr>갈등은 왜 발생하는가? </vt:lpstr>
      <vt:lpstr>주요 산업의 특성 식별 및 갈등 요인 기준 유형화</vt:lpstr>
      <vt:lpstr>AI가 주도하는 디지털 전환 또한 ... </vt:lpstr>
      <vt:lpstr>혁신이 먼저인가, 공정 ∙ 공평한 분배가 먼저인가?</vt:lpstr>
      <vt:lpstr>3. 정책 제안</vt:lpstr>
      <vt:lpstr>갈등 관리 사회 경제적 시스템의 수립</vt:lpstr>
      <vt:lpstr>제도, 정책의 개선을 통한 점진적인 혁신 추진</vt:lpstr>
      <vt:lpstr>미래 사회 갈등 관리 정책을 위한 거버넌스 체계와 역할</vt:lpstr>
      <vt:lpstr>[참고]</vt:lpstr>
      <vt:lpstr>[참고] SPRi 오픈 커뮤니티 개요 </vt:lpstr>
      <vt:lpstr>[참고] SPRi 오픈 커뮤니티 소통 체계</vt:lpstr>
      <vt:lpstr>PowerPoint 프레젠테이션</vt:lpstr>
    </vt:vector>
  </TitlesOfParts>
  <Company>FINAL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강송희</dc:creator>
  <cp:lastModifiedBy>강송희</cp:lastModifiedBy>
  <cp:revision>5510</cp:revision>
  <cp:lastPrinted>2019-10-01T05:09:57Z</cp:lastPrinted>
  <dcterms:created xsi:type="dcterms:W3CDTF">2009-09-27T16:31:14Z</dcterms:created>
  <dcterms:modified xsi:type="dcterms:W3CDTF">2019-10-09T12:16:58Z</dcterms:modified>
</cp:coreProperties>
</file>