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81" r:id="rId1"/>
  </p:sldMasterIdLst>
  <p:notesMasterIdLst>
    <p:notesMasterId r:id="rId26"/>
  </p:notesMasterIdLst>
  <p:handoutMasterIdLst>
    <p:handoutMasterId r:id="rId27"/>
  </p:handoutMasterIdLst>
  <p:sldIdLst>
    <p:sldId id="258" r:id="rId2"/>
    <p:sldId id="668" r:id="rId3"/>
    <p:sldId id="652" r:id="rId4"/>
    <p:sldId id="653" r:id="rId5"/>
    <p:sldId id="654" r:id="rId6"/>
    <p:sldId id="655" r:id="rId7"/>
    <p:sldId id="669" r:id="rId8"/>
    <p:sldId id="670" r:id="rId9"/>
    <p:sldId id="656" r:id="rId10"/>
    <p:sldId id="666" r:id="rId11"/>
    <p:sldId id="671" r:id="rId12"/>
    <p:sldId id="659" r:id="rId13"/>
    <p:sldId id="672" r:id="rId14"/>
    <p:sldId id="667" r:id="rId15"/>
    <p:sldId id="663" r:id="rId16"/>
    <p:sldId id="673" r:id="rId17"/>
    <p:sldId id="657" r:id="rId18"/>
    <p:sldId id="658" r:id="rId19"/>
    <p:sldId id="660" r:id="rId20"/>
    <p:sldId id="661" r:id="rId21"/>
    <p:sldId id="674" r:id="rId22"/>
    <p:sldId id="662" r:id="rId23"/>
    <p:sldId id="675" r:id="rId24"/>
    <p:sldId id="641" r:id="rId25"/>
  </p:sldIdLst>
  <p:sldSz cx="9906000" cy="6858000" type="A4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57A5"/>
    <a:srgbClr val="C47500"/>
    <a:srgbClr val="FF9900"/>
    <a:srgbClr val="FFFFCC"/>
    <a:srgbClr val="0381F3"/>
    <a:srgbClr val="EEF5FC"/>
    <a:srgbClr val="F2D4C2"/>
    <a:srgbClr val="FFCC00"/>
    <a:srgbClr val="00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71845" autoAdjust="0"/>
  </p:normalViewPr>
  <p:slideViewPr>
    <p:cSldViewPr snapToObjects="1">
      <p:cViewPr varScale="1">
        <p:scale>
          <a:sx n="60" d="100"/>
          <a:sy n="60" d="100"/>
        </p:scale>
        <p:origin x="1853" y="5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3197" y="67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3953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" y="14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4" tIns="49479" rIns="98954" bIns="49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12" y="14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4" tIns="49479" rIns="98954" bIns="49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9BE63B27-62BC-4F24-8030-0CE5432CB37F}" type="datetimeFigureOut">
              <a:rPr lang="ko-KR" altLang="en-US" smtClean="0"/>
              <a:pPr>
                <a:defRPr/>
              </a:pPr>
              <a:t>2019-10-10</a:t>
            </a:fld>
            <a:endParaRPr lang="en-US" altLang="ko-KR" dirty="0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69938"/>
            <a:ext cx="553878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8" y="4861454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4" tIns="49479" rIns="98954" bIns="49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0" y="9721114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4" tIns="49479" rIns="98954" bIns="49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012" y="9721114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54" tIns="49479" rIns="98954" bIns="49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836381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안녕하세요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두번째</a:t>
            </a:r>
            <a:r>
              <a:rPr lang="ko-KR" altLang="en-US" dirty="0" smtClean="0"/>
              <a:t> 발표를 맡은 </a:t>
            </a:r>
            <a:r>
              <a:rPr lang="ko-KR" altLang="en-US" dirty="0" err="1" smtClean="0"/>
              <a:t>산업혁신팀의</a:t>
            </a:r>
            <a:r>
              <a:rPr lang="ko-KR" altLang="en-US" dirty="0" smtClean="0"/>
              <a:t> 박강민입니다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저는 </a:t>
            </a:r>
            <a:r>
              <a:rPr lang="en-US" altLang="ko-KR" dirty="0" smtClean="0"/>
              <a:t>AI</a:t>
            </a:r>
            <a:r>
              <a:rPr lang="ko-KR" altLang="en-US" dirty="0" smtClean="0"/>
              <a:t>와 지역혁신의 미래에 대해 준비했습니다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93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지금부터는 국내의 지역혁신 사례를 보여드리려고 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동대문의 사례인데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동대문은 가내수공업으로 시작한 시장으로 </a:t>
            </a:r>
            <a:r>
              <a:rPr lang="en-US" altLang="ko-KR" dirty="0" smtClean="0"/>
              <a:t>1960</a:t>
            </a:r>
            <a:r>
              <a:rPr lang="ko-KR" altLang="en-US" dirty="0" smtClean="0"/>
              <a:t>년대 평화시장이 등장하고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이후 고속버스 터미널이 동대문 근처에 생기면서 전국적인 </a:t>
            </a:r>
            <a:r>
              <a:rPr lang="ko-KR" altLang="en-US" dirty="0" err="1" smtClean="0"/>
              <a:t>물류망이</a:t>
            </a:r>
            <a:r>
              <a:rPr lang="ko-KR" altLang="en-US" dirty="0" smtClean="0"/>
              <a:t> 형성되면서 발전했습니다</a:t>
            </a:r>
            <a:r>
              <a:rPr lang="en-US" altLang="ko-KR" dirty="0" smtClean="0"/>
              <a:t>. 1990</a:t>
            </a:r>
            <a:r>
              <a:rPr lang="ko-KR" altLang="en-US" dirty="0" smtClean="0"/>
              <a:t>년대 </a:t>
            </a:r>
            <a:r>
              <a:rPr lang="ko-KR" altLang="en-US" dirty="0" err="1" smtClean="0"/>
              <a:t>두타나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밀리오레와</a:t>
            </a:r>
            <a:r>
              <a:rPr lang="ko-KR" altLang="en-US" dirty="0" smtClean="0"/>
              <a:t> 같은 현대식 소매상가가 생기면서 현재와 같이 발전했습니다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동대문에는 여러 특징이 있는데 대표적으로 기획</a:t>
            </a:r>
            <a:r>
              <a:rPr lang="en-US" altLang="ko-KR" dirty="0" smtClean="0"/>
              <a:t>, </a:t>
            </a:r>
            <a:r>
              <a:rPr lang="ko-KR" altLang="en-US" dirty="0" smtClean="0"/>
              <a:t>디자인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시제품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도소매 모두를 </a:t>
            </a:r>
            <a:r>
              <a:rPr lang="ko-KR" altLang="en-US" dirty="0" err="1" smtClean="0"/>
              <a:t>갖춘곳입니다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옷을 만드는데도 공장처럼 원단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부자재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도매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패턴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 여러 단계와 참여자가 있는데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 모두를 동대문에서 할 수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동대문 지도를 보시면 </a:t>
            </a:r>
            <a:r>
              <a:rPr lang="en-US" altLang="ko-KR" baseline="0" dirty="0" smtClean="0"/>
              <a:t>DDP</a:t>
            </a:r>
            <a:r>
              <a:rPr lang="ko-KR" altLang="en-US" baseline="0" dirty="0" smtClean="0"/>
              <a:t>를 중심으로 봉제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디자인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패턴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원단 부자재 모두가 밀접해 있는 것을 보실 수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이런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패션 클러스터는 동대문이 거의 유일하다고 볼 수 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82070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동대문에서는 원단과 부자재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80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어떻게 </a:t>
            </a:r>
            <a:r>
              <a:rPr lang="ko-KR" altLang="en-US" dirty="0" err="1" smtClean="0"/>
              <a:t>따라할</a:t>
            </a:r>
            <a:r>
              <a:rPr lang="ko-KR" altLang="en-US" dirty="0" smtClean="0"/>
              <a:t> 것인가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어떤 관점으로 사례들을 바라봐야 하는가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057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몇 가지 그래프로 시작하고자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모두다 아시는 사실이라 여러</a:t>
            </a:r>
            <a:r>
              <a:rPr lang="ko-KR" altLang="en-US" baseline="0" dirty="0" smtClean="0"/>
              <a:t> 설명보다는 그래프가 더 한눈에 보이실 것이라 생각됩니다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최근의 뉴스들에서 지역 경제의 위기를 보여주는 그래프들입니다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국가 산업단지의 가동률은 </a:t>
            </a:r>
            <a:r>
              <a:rPr lang="en-US" altLang="ko-KR" baseline="0" dirty="0" smtClean="0"/>
              <a:t>2017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2018</a:t>
            </a:r>
            <a:r>
              <a:rPr lang="ko-KR" altLang="en-US" baseline="0" dirty="0" smtClean="0"/>
              <a:t>년 계속 떨어지고 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중소기업의 가동률은 심지어 절반이 된 곳도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dirty="0" smtClean="0"/>
              <a:t>최근 </a:t>
            </a:r>
            <a:r>
              <a:rPr lang="en-US" altLang="ko-KR" dirty="0" smtClean="0"/>
              <a:t>3</a:t>
            </a:r>
            <a:r>
              <a:rPr lang="ko-KR" altLang="en-US" dirty="0" smtClean="0"/>
              <a:t>년간 서울과 경기의 주택가격은 상승했지만 </a:t>
            </a:r>
            <a:r>
              <a:rPr lang="en-US" altLang="ko-KR" dirty="0" smtClean="0"/>
              <a:t>8</a:t>
            </a:r>
            <a:r>
              <a:rPr lang="ko-KR" altLang="en-US" dirty="0" smtClean="0"/>
              <a:t>개 시도의 아파트 매매가 변동률을 보시면 하락했습니다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파산하거나 경영이 악화된 </a:t>
            </a:r>
            <a:r>
              <a:rPr lang="ko-KR" altLang="en-US" dirty="0" err="1" smtClean="0"/>
              <a:t>동서남권의</a:t>
            </a:r>
            <a:r>
              <a:rPr lang="ko-KR" altLang="en-US" dirty="0" smtClean="0"/>
              <a:t> 제조기업들은 너무 많아 헤아리기도 어렵습니다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올 여름 저희 </a:t>
            </a:r>
            <a:r>
              <a:rPr lang="ko-KR" altLang="en-US" dirty="0" smtClean="0"/>
              <a:t>연구팀에서는 구미</a:t>
            </a:r>
            <a:r>
              <a:rPr lang="ko-KR" altLang="en-US" baseline="0" dirty="0" smtClean="0"/>
              <a:t> </a:t>
            </a:r>
            <a:r>
              <a:rPr lang="ko-KR" altLang="en-US" baseline="0" dirty="0" smtClean="0"/>
              <a:t>상공회의소에 방문해 지역 상황에 대해서 생생히 전해들을 수 있었습니다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이 그래프에서 보시는 </a:t>
            </a:r>
            <a:r>
              <a:rPr lang="ko-KR" altLang="en-US" baseline="0" dirty="0" smtClean="0"/>
              <a:t>숫자들의 </a:t>
            </a:r>
            <a:r>
              <a:rPr lang="ko-KR" altLang="en-US" baseline="0" dirty="0" smtClean="0"/>
              <a:t>하락도 놀랍지만 지역의 상황을 실제로 </a:t>
            </a:r>
            <a:r>
              <a:rPr lang="ko-KR" altLang="en-US" baseline="0" dirty="0" err="1" smtClean="0"/>
              <a:t>전해들으니</a:t>
            </a:r>
            <a:r>
              <a:rPr lang="ko-KR" altLang="en-US" baseline="0" dirty="0" smtClean="0"/>
              <a:t> 느낌이 달랐습니다</a:t>
            </a:r>
            <a:r>
              <a:rPr lang="en-US" altLang="ko-KR" baseline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81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이렇게 지역의 산업이 어려워진 데에는 </a:t>
            </a:r>
            <a:endParaRPr lang="en-US" altLang="ko-KR" dirty="0" smtClean="0"/>
          </a:p>
          <a:p>
            <a:r>
              <a:rPr lang="ko-KR" altLang="en-US" baseline="0" dirty="0" smtClean="0"/>
              <a:t>보호무역의 강화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주요국의 내수중심 경제구조 전환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선진국과 신흥국간 생산비용 격차 축소 등 다양한 이유를 들 수 있겠습니다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실제로 전세계 </a:t>
            </a:r>
            <a:r>
              <a:rPr lang="en-US" altLang="ko-KR" baseline="0" dirty="0" smtClean="0"/>
              <a:t>GVC</a:t>
            </a:r>
            <a:r>
              <a:rPr lang="ko-KR" altLang="en-US" baseline="0" dirty="0" smtClean="0"/>
              <a:t>의 참여도가 지속적으로 하락하고 있는데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여기서 </a:t>
            </a:r>
            <a:r>
              <a:rPr lang="en-US" altLang="ko-KR" baseline="0" dirty="0" smtClean="0"/>
              <a:t>GVC</a:t>
            </a:r>
            <a:r>
              <a:rPr lang="ko-KR" altLang="en-US" baseline="0" dirty="0" smtClean="0"/>
              <a:t>란 글로벌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밸류체인의</a:t>
            </a:r>
            <a:r>
              <a:rPr lang="ko-KR" altLang="en-US" baseline="0" dirty="0" smtClean="0"/>
              <a:t> 약자입니다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하나의 제품을 만들기까지에는 다양한 국가들의 노력이 들어가는데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아래 그림은 조금 오래되긴 했지만 </a:t>
            </a:r>
            <a:r>
              <a:rPr lang="ko-KR" altLang="en-US" baseline="0" dirty="0" err="1" smtClean="0"/>
              <a:t>아이폰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의 가격에서 각 국가가 차지하는 비중을 나타낸 것입니다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휴대폰 하나를 만들더라도 미국 중국뿐만 아니라 우리나라를 포함해 여러 나라들이 관여해 있는 것을 알 수 있고 이것이 바로 글로벌 </a:t>
            </a:r>
            <a:r>
              <a:rPr lang="ko-KR" altLang="en-US" baseline="0" dirty="0" err="1" smtClean="0"/>
              <a:t>밸류체인</a:t>
            </a:r>
            <a:r>
              <a:rPr lang="en-US" altLang="ko-KR" baseline="0" dirty="0" smtClean="0"/>
              <a:t>, GVC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2008</a:t>
            </a:r>
            <a:r>
              <a:rPr lang="ko-KR" altLang="en-US" baseline="0" dirty="0" smtClean="0"/>
              <a:t>년 전세계 부가가치 </a:t>
            </a:r>
            <a:r>
              <a:rPr lang="ko-KR" altLang="en-US" baseline="0" dirty="0" err="1" smtClean="0"/>
              <a:t>창출액</a:t>
            </a:r>
            <a:r>
              <a:rPr lang="ko-KR" altLang="en-US" baseline="0" dirty="0" smtClean="0"/>
              <a:t> 중 </a:t>
            </a:r>
            <a:r>
              <a:rPr lang="en-US" altLang="ko-KR" baseline="0" dirty="0" smtClean="0"/>
              <a:t>14.1%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GVC</a:t>
            </a:r>
            <a:r>
              <a:rPr lang="ko-KR" altLang="en-US" baseline="0" dirty="0" smtClean="0"/>
              <a:t>에서 나왔지만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 수치는 지속적으로 하락하고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최근 자료인 </a:t>
            </a:r>
            <a:r>
              <a:rPr lang="en-US" altLang="ko-KR" baseline="0" dirty="0" smtClean="0"/>
              <a:t>2015</a:t>
            </a:r>
            <a:r>
              <a:rPr lang="ko-KR" altLang="en-US" baseline="0" dirty="0" smtClean="0"/>
              <a:t>년에 </a:t>
            </a:r>
            <a:r>
              <a:rPr lang="en-US" altLang="ko-KR" baseline="0" dirty="0" smtClean="0"/>
              <a:t>13.5%</a:t>
            </a:r>
            <a:r>
              <a:rPr lang="ko-KR" altLang="en-US" baseline="0" dirty="0" smtClean="0"/>
              <a:t>였으니 트럼프가 당선된 </a:t>
            </a:r>
            <a:r>
              <a:rPr lang="en-US" altLang="ko-KR" baseline="0" dirty="0" smtClean="0"/>
              <a:t>2016</a:t>
            </a:r>
            <a:r>
              <a:rPr lang="ko-KR" altLang="en-US" baseline="0" dirty="0" smtClean="0"/>
              <a:t>년 이후로부터는 더 떨어졌다고 생각할 수 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또한 세계 기술규제 도입 건수는 계속해서 최고치를 갱신하고 있고 </a:t>
            </a:r>
            <a:r>
              <a:rPr lang="en-US" altLang="ko-KR" baseline="0" dirty="0" smtClean="0"/>
              <a:t>WTO</a:t>
            </a:r>
            <a:r>
              <a:rPr lang="ko-KR" altLang="en-US" baseline="0" dirty="0" smtClean="0"/>
              <a:t>에 제소되는 특정무역현안도 매년 증가하고 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이런 추세에서 원재료를 수입해 부가가치를 만들어 다시 수출하는 우리 제조업은 어려움을 겪을 수 밖에 없고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대부분의 제조업이 위치한 지역의 어려움으로 이어지고 있는 것입니다</a:t>
            </a:r>
            <a:r>
              <a:rPr lang="en-US" altLang="ko-KR" baseline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179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우리 정부도 이러한 상황을 방관하고만 있지는 않습니다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 표는 제가 나름대로 주력 산업이나 지역의 경제활성화와 관련된 정책들을 모아둔 것입니다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아마 이 외에도 더 많은 정책들이 발표되고 실행되고 있을 것이라 생각됩니다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크게는 산업의 스마트화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주력산업의 불황극복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해외 진출 기업의 국내 복귀를 지원하는 </a:t>
            </a:r>
            <a:r>
              <a:rPr lang="ko-KR" altLang="en-US" dirty="0" err="1" smtClean="0"/>
              <a:t>리쇼어링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지원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가장최근의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규제자유특구</a:t>
            </a:r>
            <a:r>
              <a:rPr lang="ko-KR" altLang="en-US" baseline="0" dirty="0" smtClean="0"/>
              <a:t> 같은 것이 있겠습니다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보시다시피 매년 기존의 정책들이 고도화되고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또 필요하다면 지원도 확대하면서 시행되고 있는 것을 보실 수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산업의 스마트 공장 추진은 </a:t>
            </a:r>
            <a:r>
              <a:rPr lang="en-US" altLang="ko-KR" baseline="0" dirty="0" smtClean="0"/>
              <a:t>14</a:t>
            </a:r>
            <a:r>
              <a:rPr lang="ko-KR" altLang="en-US" baseline="0" dirty="0" smtClean="0"/>
              <a:t>년도 제조업 혁신전략에서 시작해 제조혁신 비전</a:t>
            </a:r>
            <a:r>
              <a:rPr lang="en-US" altLang="ko-KR" baseline="0" dirty="0" smtClean="0"/>
              <a:t>2025, </a:t>
            </a:r>
            <a:r>
              <a:rPr lang="ko-KR" altLang="en-US" baseline="0" dirty="0" smtClean="0"/>
              <a:t>스마트 제조혁신 전략으로 확대 발전하고 있으며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err="1" smtClean="0"/>
              <a:t>리쇼어링</a:t>
            </a:r>
            <a:r>
              <a:rPr lang="ko-KR" altLang="en-US" baseline="0" dirty="0" smtClean="0"/>
              <a:t> 전략도 기존의 </a:t>
            </a:r>
            <a:r>
              <a:rPr lang="ko-KR" altLang="en-US" baseline="0" dirty="0" err="1" smtClean="0"/>
              <a:t>리쇼어링</a:t>
            </a:r>
            <a:r>
              <a:rPr lang="ko-KR" altLang="en-US" baseline="0" dirty="0" smtClean="0"/>
              <a:t> 정책의 </a:t>
            </a:r>
            <a:r>
              <a:rPr lang="ko-KR" altLang="en-US" baseline="0" dirty="0" err="1" smtClean="0"/>
              <a:t>효과성</a:t>
            </a:r>
            <a:r>
              <a:rPr lang="ko-KR" altLang="en-US" baseline="0" dirty="0" smtClean="0"/>
              <a:t> 증대를 위해 지원 범위를 확대한 정책을 작년도에 발표했습니다</a:t>
            </a:r>
            <a:r>
              <a:rPr lang="en-US" altLang="ko-KR" baseline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428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여러 정책들을 실시함에도 불구하고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주력 산업이 처한 문제를 해결할 수는 없는 것일까요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여러 정책들을 보면 다음과 같은 문제를 가정하고 있는 것으로 파악됩니다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주력산업은 디지털 역량이 부족하고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신산업은</a:t>
            </a:r>
            <a:r>
              <a:rPr lang="ko-KR" altLang="en-US" dirty="0" smtClean="0"/>
              <a:t> 규제가 너무 많아 </a:t>
            </a:r>
            <a:r>
              <a:rPr lang="ko-KR" altLang="en-US" dirty="0" err="1" smtClean="0"/>
              <a:t>안된다는</a:t>
            </a:r>
            <a:r>
              <a:rPr lang="ko-KR" altLang="en-US" dirty="0" smtClean="0"/>
              <a:t> 것입니다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그래서 정책적으로 계속해서 이러한 부분을 보강하려고 노력하고 있습니다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기존의 스마트 공장은 기초나 중간 수준이었다면 이를 </a:t>
            </a:r>
            <a:r>
              <a:rPr lang="ko-KR" altLang="en-US" dirty="0" err="1" smtClean="0"/>
              <a:t>고도하하고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솔루션 업체를 키운다는 방향으로 진화하고 있으며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err="1" smtClean="0"/>
              <a:t>신산업은</a:t>
            </a:r>
            <a:r>
              <a:rPr lang="ko-KR" altLang="en-US" dirty="0" smtClean="0"/>
              <a:t> 규제를 철폐하고자</a:t>
            </a:r>
            <a:r>
              <a:rPr lang="ko-KR" altLang="en-US" baseline="0" dirty="0" smtClean="0"/>
              <a:t> 하고 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그런데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이렇게만 하면 방금 </a:t>
            </a:r>
            <a:r>
              <a:rPr lang="ko-KR" altLang="en-US" baseline="0" dirty="0" err="1" smtClean="0"/>
              <a:t>말씀드린</a:t>
            </a:r>
            <a:endParaRPr lang="en-US" altLang="ko-KR" baseline="0" dirty="0" smtClean="0"/>
          </a:p>
          <a:p>
            <a:r>
              <a:rPr lang="ko-KR" altLang="en-US" baseline="0" dirty="0" smtClean="0"/>
              <a:t>글로벌 경쟁환경의 변화에 대응하면서 지역의 주력산업을 다시 살릴 수는 있는 건가요</a:t>
            </a:r>
            <a:r>
              <a:rPr lang="en-US" altLang="ko-KR" baseline="0" dirty="0" smtClean="0"/>
              <a:t>? </a:t>
            </a:r>
          </a:p>
          <a:p>
            <a:r>
              <a:rPr lang="ko-KR" altLang="en-US" baseline="0" dirty="0" smtClean="0"/>
              <a:t>앞서 보셨듯이 </a:t>
            </a:r>
            <a:r>
              <a:rPr lang="en-US" altLang="ko-KR" baseline="0" dirty="0" smtClean="0"/>
              <a:t>2014</a:t>
            </a:r>
            <a:r>
              <a:rPr lang="ko-KR" altLang="en-US" baseline="0" dirty="0" smtClean="0"/>
              <a:t>년부터 해왔던 대응방법에 변화가 필요한 시점은 아닐까요</a:t>
            </a:r>
            <a:r>
              <a:rPr lang="en-US" altLang="ko-KR" baseline="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1469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답을 먼저 </a:t>
            </a:r>
            <a:r>
              <a:rPr lang="ko-KR" altLang="en-US" dirty="0" err="1" smtClean="0"/>
              <a:t>말씀드리기</a:t>
            </a:r>
            <a:r>
              <a:rPr lang="ko-KR" altLang="en-US" dirty="0" smtClean="0"/>
              <a:t> 전에 몇 가지 성공 사례들을 보여드리겠습니다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먼저 호주의 </a:t>
            </a:r>
            <a:r>
              <a:rPr lang="ko-KR" altLang="en-US" dirty="0" err="1" smtClean="0"/>
              <a:t>애들레이드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애들래이드는</a:t>
            </a:r>
            <a:r>
              <a:rPr lang="ko-KR" altLang="en-US" dirty="0" smtClean="0"/>
              <a:t> 호주의 남부에 이는 공업도시입니다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우리의 군산 정도와 비슷하다고 생각하시면 되겠습니다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충격적인 사실은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그러니까 </a:t>
            </a:r>
            <a:r>
              <a:rPr lang="en-US" altLang="ko-KR" dirty="0" smtClean="0"/>
              <a:t>10</a:t>
            </a:r>
            <a:r>
              <a:rPr lang="ko-KR" altLang="en-US" dirty="0" err="1" smtClean="0"/>
              <a:t>년전만</a:t>
            </a:r>
            <a:r>
              <a:rPr lang="ko-KR" altLang="en-US" dirty="0" smtClean="0"/>
              <a:t> 해도 </a:t>
            </a:r>
            <a:r>
              <a:rPr lang="en-US" altLang="ko-KR" dirty="0" smtClean="0"/>
              <a:t>23</a:t>
            </a:r>
            <a:r>
              <a:rPr lang="ko-KR" altLang="en-US" dirty="0" smtClean="0"/>
              <a:t>만대 수준으로 생산하던 </a:t>
            </a:r>
            <a:r>
              <a:rPr lang="ko-KR" altLang="en-US" dirty="0" err="1" smtClean="0"/>
              <a:t>애들레이드의</a:t>
            </a:r>
            <a:r>
              <a:rPr lang="ko-KR" altLang="en-US" dirty="0" smtClean="0"/>
              <a:t> 자동차 생산 대수는 </a:t>
            </a:r>
            <a:endParaRPr lang="en-US" altLang="ko-KR" dirty="0" smtClean="0"/>
          </a:p>
          <a:p>
            <a:r>
              <a:rPr lang="en-US" altLang="ko-KR" dirty="0" smtClean="0"/>
              <a:t>2018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월을 기점으로 한 개도 생산하지 않게 되었습니다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호주는 더 이상 자동차를 생산하지 않습니다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아래 그래프에서 파란 막대그래프는 </a:t>
            </a:r>
            <a:r>
              <a:rPr lang="en-US" altLang="ko-KR" dirty="0" smtClean="0"/>
              <a:t>2013</a:t>
            </a:r>
            <a:r>
              <a:rPr lang="ko-KR" altLang="en-US" dirty="0" smtClean="0"/>
              <a:t>년부터 </a:t>
            </a:r>
            <a:r>
              <a:rPr lang="en-US" altLang="ko-KR" dirty="0" smtClean="0"/>
              <a:t>2018</a:t>
            </a:r>
            <a:r>
              <a:rPr lang="ko-KR" altLang="en-US" dirty="0" smtClean="0"/>
              <a:t>년까지 인구변화를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빨간점은</a:t>
            </a:r>
            <a:r>
              <a:rPr lang="ko-KR" altLang="en-US" dirty="0" smtClean="0"/>
              <a:t> 성장률입니다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번째와</a:t>
            </a:r>
            <a:r>
              <a:rPr lang="en-US" altLang="ko-KR" dirty="0" smtClean="0"/>
              <a:t>8</a:t>
            </a:r>
            <a:r>
              <a:rPr lang="ko-KR" altLang="en-US" dirty="0" smtClean="0"/>
              <a:t>번째가 </a:t>
            </a:r>
            <a:r>
              <a:rPr lang="ko-KR" altLang="en-US" dirty="0" err="1" smtClean="0"/>
              <a:t>애들레이드인데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보시다시피 높은 성장률과</a:t>
            </a:r>
            <a:r>
              <a:rPr lang="ko-KR" altLang="en-US" baseline="0" dirty="0" smtClean="0"/>
              <a:t> 인구는 증가하고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우리의 군산을 생각해보면 인구가 줄고 성장률은 마이너스로 </a:t>
            </a:r>
            <a:r>
              <a:rPr lang="ko-KR" altLang="en-US" baseline="0" dirty="0" err="1" smtClean="0"/>
              <a:t>변한것과는</a:t>
            </a:r>
            <a:r>
              <a:rPr lang="ko-KR" altLang="en-US" baseline="0" dirty="0" smtClean="0"/>
              <a:t> 딴판입니다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오른쪽 그래프는 실업률은 물론 증가했지만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이내 평년 수준을 회복했습니다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어떻게 </a:t>
            </a:r>
            <a:r>
              <a:rPr lang="ko-KR" altLang="en-US" baseline="0" dirty="0" err="1" smtClean="0"/>
              <a:t>이런일이</a:t>
            </a:r>
            <a:r>
              <a:rPr lang="ko-KR" altLang="en-US" baseline="0" dirty="0" smtClean="0"/>
              <a:t> 벌어졌을까요</a:t>
            </a:r>
            <a:r>
              <a:rPr lang="en-US" altLang="ko-KR" baseline="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0868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물론 </a:t>
            </a:r>
            <a:r>
              <a:rPr lang="ko-KR" altLang="en-US" dirty="0" err="1" smtClean="0"/>
              <a:t>몇가지</a:t>
            </a:r>
            <a:r>
              <a:rPr lang="ko-KR" altLang="en-US" dirty="0" smtClean="0"/>
              <a:t> 다른 이유들이 있겠지만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호주 정부의 노력을 보면 이렇습니다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자동차 산업의 몰락을 </a:t>
            </a:r>
            <a:r>
              <a:rPr lang="en-US" altLang="ko-KR" dirty="0" smtClean="0"/>
              <a:t>10</a:t>
            </a:r>
            <a:r>
              <a:rPr lang="ko-KR" altLang="en-US" dirty="0" err="1" smtClean="0"/>
              <a:t>여년</a:t>
            </a:r>
            <a:r>
              <a:rPr lang="ko-KR" altLang="en-US" dirty="0" smtClean="0"/>
              <a:t> 전부터 예측한 호주 정부는 </a:t>
            </a:r>
            <a:r>
              <a:rPr lang="ko-KR" altLang="en-US" dirty="0" err="1" smtClean="0"/>
              <a:t>신산업으로</a:t>
            </a:r>
            <a:r>
              <a:rPr lang="ko-KR" altLang="en-US" dirty="0" smtClean="0"/>
              <a:t> 산업의 전환을 위해 </a:t>
            </a:r>
            <a:r>
              <a:rPr lang="ko-KR" altLang="en-US" dirty="0" err="1" smtClean="0"/>
              <a:t>톤슬리</a:t>
            </a:r>
            <a:r>
              <a:rPr lang="ko-KR" altLang="en-US" dirty="0" smtClean="0"/>
              <a:t> 이노베이션 </a:t>
            </a:r>
            <a:r>
              <a:rPr lang="ko-KR" altLang="en-US" dirty="0" err="1" smtClean="0"/>
              <a:t>디스트릭트라는</a:t>
            </a:r>
            <a:r>
              <a:rPr lang="ko-KR" altLang="en-US" dirty="0" smtClean="0"/>
              <a:t> 기관을 세우게 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미쓰비시</a:t>
            </a:r>
            <a:r>
              <a:rPr lang="ko-KR" altLang="en-US" dirty="0" smtClean="0"/>
              <a:t> 공장 부지를 매입해 호주 최초의 혁신산업단지를 조성한 것입니다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그러니까 거의 가장 먼저 문을 닫은 </a:t>
            </a:r>
            <a:r>
              <a:rPr lang="ko-KR" altLang="en-US" dirty="0" err="1" smtClean="0"/>
              <a:t>미쓰비시</a:t>
            </a:r>
            <a:r>
              <a:rPr lang="ko-KR" altLang="en-US" dirty="0" smtClean="0"/>
              <a:t> 공장을 재활용 </a:t>
            </a:r>
            <a:r>
              <a:rPr lang="ko-KR" altLang="en-US" dirty="0" err="1" smtClean="0"/>
              <a:t>한것입니다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여기에는 첨단 제조산업 위주였는데 </a:t>
            </a:r>
            <a:r>
              <a:rPr lang="ko-KR" altLang="en-US" dirty="0" err="1" smtClean="0"/>
              <a:t>헬스케어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의료기기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자동화 제조 등입니다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또한 명문대학의 캠퍼스를 유치하고 </a:t>
            </a:r>
            <a:r>
              <a:rPr lang="ko-KR" altLang="en-US" baseline="0" dirty="0" err="1" smtClean="0"/>
              <a:t>테슬라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지멘스와 같은 글로벌 기업도 유치했습니다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오른쪽 그림이 </a:t>
            </a:r>
            <a:r>
              <a:rPr lang="ko-KR" altLang="en-US" baseline="0" dirty="0" err="1" smtClean="0"/>
              <a:t>톤슬리의</a:t>
            </a:r>
            <a:r>
              <a:rPr lang="ko-KR" altLang="en-US" baseline="0" dirty="0" smtClean="0"/>
              <a:t> 지도인데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꽤 큰 부지에</a:t>
            </a:r>
            <a:r>
              <a:rPr lang="en-US" altLang="ko-KR" baseline="0" dirty="0" smtClean="0"/>
              <a:t>// </a:t>
            </a:r>
            <a:r>
              <a:rPr lang="ko-KR" altLang="en-US" baseline="0" dirty="0" err="1" smtClean="0"/>
              <a:t>잘안보이시겠지만</a:t>
            </a:r>
            <a:r>
              <a:rPr lang="ko-KR" altLang="en-US" baseline="0" dirty="0" smtClean="0"/>
              <a:t> 주거시설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상업시설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기업과 대학 모두 입주해 있는 것을 알 수 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여기에 더해서 작년에 호주 정부는 </a:t>
            </a:r>
            <a:r>
              <a:rPr lang="ko-KR" altLang="en-US" baseline="0" dirty="0" err="1" smtClean="0"/>
              <a:t>첫번째로</a:t>
            </a:r>
            <a:r>
              <a:rPr lang="ko-KR" altLang="en-US" baseline="0" dirty="0" smtClean="0"/>
              <a:t> 인공지능 연구소를 개소했습니다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연구진만 </a:t>
            </a:r>
            <a:r>
              <a:rPr lang="en-US" altLang="ko-KR" baseline="0" dirty="0" smtClean="0"/>
              <a:t>100</a:t>
            </a:r>
            <a:r>
              <a:rPr lang="ko-KR" altLang="en-US" baseline="0" dirty="0" smtClean="0"/>
              <a:t>여명이고 </a:t>
            </a:r>
            <a:r>
              <a:rPr lang="ko-KR" altLang="en-US" baseline="0" dirty="0" err="1" smtClean="0"/>
              <a:t>펀딩만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65</a:t>
            </a:r>
            <a:r>
              <a:rPr lang="ko-KR" altLang="en-US" baseline="0" dirty="0" err="1" smtClean="0"/>
              <a:t>억원</a:t>
            </a:r>
            <a:r>
              <a:rPr lang="ko-KR" altLang="en-US" baseline="0" dirty="0" smtClean="0"/>
              <a:t> 수준이라 대학의 연구소로는 </a:t>
            </a:r>
            <a:r>
              <a:rPr lang="ko-KR" altLang="en-US" baseline="0" dirty="0" err="1" smtClean="0"/>
              <a:t>규모있게</a:t>
            </a:r>
            <a:r>
              <a:rPr lang="ko-KR" altLang="en-US" baseline="0" dirty="0" smtClean="0"/>
              <a:t> 시작한 것을 알 수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103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 사례는 노르웨이 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노르웨이는 산유국이라 산업에 대한 걱정은 그다지 하지 않는다고 생각하실 수 있는데 노르웨이는 세계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위의 수산 대국입니다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우리나라에서도 노르웨이 연어를 많이 수입하는데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재미난 점은 인천공항에서 노르웨이까지 직항은 없지만 </a:t>
            </a:r>
            <a:endParaRPr lang="en-US" altLang="ko-KR" dirty="0" smtClean="0"/>
          </a:p>
          <a:p>
            <a:r>
              <a:rPr lang="ko-KR" altLang="en-US" dirty="0" smtClean="0"/>
              <a:t>연어만을</a:t>
            </a:r>
            <a:r>
              <a:rPr lang="ko-KR" altLang="en-US" baseline="0" dirty="0" smtClean="0"/>
              <a:t> 수송하는 비행기는 대한항공 직항으로 일주일에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번이나 뜬다고 합니다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이렇게 노르웨이가 수산업을 수출하게 된 것은 정부차원의 투자가 이뤄지는 산업이기 </a:t>
            </a:r>
            <a:r>
              <a:rPr lang="ko-KR" altLang="en-US" baseline="0" dirty="0" smtClean="0"/>
              <a:t>때문입니다</a:t>
            </a:r>
            <a:r>
              <a:rPr lang="en-US" altLang="ko-KR" baseline="0" dirty="0" smtClean="0"/>
              <a:t>. </a:t>
            </a:r>
            <a:endParaRPr lang="en-US" altLang="ko-KR" baseline="0" dirty="0" smtClean="0"/>
          </a:p>
          <a:p>
            <a:r>
              <a:rPr lang="ko-KR" altLang="en-US" baseline="0" dirty="0" smtClean="0"/>
              <a:t>또한 </a:t>
            </a:r>
            <a:r>
              <a:rPr lang="en-US" altLang="ko-KR" baseline="0" dirty="0" smtClean="0"/>
              <a:t>1992</a:t>
            </a:r>
            <a:r>
              <a:rPr lang="ko-KR" altLang="en-US" baseline="0" dirty="0" smtClean="0"/>
              <a:t>년에 정량적 규제에서 정성적 규제로 규제의 패러다임을 전환했는데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예를 들어 그전에는 양식장 소유의 주체에 대한 규제를 했다면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이후에는 양식을 어떻게 하느냐에 대해서 규제하기 시작했습니다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아래 그래프를 보시면 파란색이 연어의 생산량은 지속적으로 높아지고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연어 생산 비용은 지속적으로 떨어지는 것을 볼 수 있습니다</a:t>
            </a:r>
            <a:r>
              <a:rPr lang="en-US" altLang="ko-KR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86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노르웨이에는 양식 기술 개발을 주도하는 </a:t>
            </a:r>
            <a:r>
              <a:rPr lang="ko-KR" altLang="en-US" dirty="0" err="1" smtClean="0"/>
              <a:t>아크바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아쿠아스캔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새르맥과</a:t>
            </a:r>
            <a:r>
              <a:rPr lang="ko-KR" altLang="en-US" dirty="0" smtClean="0"/>
              <a:t> 같은 기업들이 생겨났습니다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이들 기업의 꾸준한 기술 개발이 노르웨이 양식 산업을 발전시켰다고 할 수 있겠습니다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대표적으로 </a:t>
            </a:r>
            <a:r>
              <a:rPr lang="ko-KR" altLang="en-US" dirty="0" err="1" smtClean="0"/>
              <a:t>세르맥은</a:t>
            </a:r>
            <a:r>
              <a:rPr lang="ko-KR" altLang="en-US" dirty="0" smtClean="0"/>
              <a:t> 연어의 얼굴을 인식해 </a:t>
            </a:r>
            <a:r>
              <a:rPr lang="ko-KR" altLang="en-US" dirty="0" err="1" smtClean="0"/>
              <a:t>바다물이</a:t>
            </a:r>
            <a:r>
              <a:rPr lang="ko-KR" altLang="en-US" dirty="0" smtClean="0"/>
              <a:t> 기생충을 예방하고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바다물이</a:t>
            </a:r>
            <a:r>
              <a:rPr lang="ko-KR" altLang="en-US" dirty="0" smtClean="0"/>
              <a:t> 기생충은</a:t>
            </a:r>
            <a:r>
              <a:rPr lang="ko-KR" altLang="en-US" baseline="0" dirty="0" smtClean="0"/>
              <a:t> 연어가 걸리면 거의 대부분 폐사하는 병으로 해마다 </a:t>
            </a:r>
            <a:r>
              <a:rPr lang="en-US" altLang="ko-KR" baseline="0" dirty="0" smtClean="0"/>
              <a:t>20~30%</a:t>
            </a:r>
            <a:r>
              <a:rPr lang="ko-KR" altLang="en-US" baseline="0" dirty="0" smtClean="0"/>
              <a:t>가 </a:t>
            </a:r>
            <a:r>
              <a:rPr lang="ko-KR" altLang="en-US" baseline="0" dirty="0" err="1" smtClean="0"/>
              <a:t>바다물이로</a:t>
            </a:r>
            <a:r>
              <a:rPr lang="ko-KR" altLang="en-US" baseline="0" dirty="0" smtClean="0"/>
              <a:t> 패사한다고 합니다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그래서 연어 개체 모두를 인식하고 </a:t>
            </a:r>
            <a:r>
              <a:rPr lang="ko-KR" altLang="en-US" baseline="0" dirty="0" err="1" smtClean="0"/>
              <a:t>바다물이를</a:t>
            </a:r>
            <a:r>
              <a:rPr lang="ko-KR" altLang="en-US" baseline="0" dirty="0" smtClean="0"/>
              <a:t> 예방할 수 있는 안면 인식 기술로 </a:t>
            </a:r>
            <a:r>
              <a:rPr lang="ko-KR" altLang="en-US" baseline="0" dirty="0" err="1" smtClean="0"/>
              <a:t>패사율을</a:t>
            </a:r>
            <a:r>
              <a:rPr lang="ko-KR" altLang="en-US" baseline="0" dirty="0" smtClean="0"/>
              <a:t> 낮추고 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아크바는</a:t>
            </a:r>
            <a:r>
              <a:rPr lang="ko-KR" altLang="en-US" baseline="0" dirty="0" smtClean="0"/>
              <a:t> 인공지능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빅데이터를</a:t>
            </a:r>
            <a:r>
              <a:rPr lang="ko-KR" altLang="en-US" baseline="0" dirty="0" smtClean="0"/>
              <a:t> 기반으로 온도와 같은 최적의 환경을 도출하고 </a:t>
            </a:r>
            <a:r>
              <a:rPr lang="ko-KR" altLang="en-US" baseline="0" dirty="0" err="1" smtClean="0"/>
              <a:t>자동급이나</a:t>
            </a:r>
            <a:r>
              <a:rPr lang="ko-KR" altLang="en-US" baseline="0" dirty="0" smtClean="0"/>
              <a:t> 유수흐름 분석으로 생산성을 향상시키고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아래 오른쪽 그림이 </a:t>
            </a:r>
            <a:r>
              <a:rPr lang="ko-KR" altLang="en-US" baseline="0" dirty="0" err="1" smtClean="0"/>
              <a:t>아크바</a:t>
            </a:r>
            <a:r>
              <a:rPr lang="ko-KR" altLang="en-US" baseline="0" dirty="0" smtClean="0"/>
              <a:t> 홈페이지의 생육관리 모습입니다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82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4691" b="2929"/>
          <a:stretch/>
        </p:blipFill>
        <p:spPr bwMode="auto">
          <a:xfrm>
            <a:off x="0" y="0"/>
            <a:ext cx="83373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5"/>
          <p:cNvSpPr>
            <a:spLocks noGrp="1"/>
          </p:cNvSpPr>
          <p:nvPr>
            <p:ph type="title"/>
          </p:nvPr>
        </p:nvSpPr>
        <p:spPr>
          <a:xfrm>
            <a:off x="0" y="1350730"/>
            <a:ext cx="9906000" cy="1862246"/>
          </a:xfrm>
          <a:prstGeom prst="rect">
            <a:avLst/>
          </a:prstGeom>
          <a:gradFill>
            <a:gsLst>
              <a:gs pos="0">
                <a:srgbClr val="002563">
                  <a:alpha val="75000"/>
                </a:srgbClr>
              </a:gs>
              <a:gs pos="33000">
                <a:srgbClr val="002563"/>
              </a:gs>
              <a:gs pos="91000">
                <a:srgbClr val="105BC3">
                  <a:alpha val="0"/>
                </a:srgbClr>
              </a:gs>
            </a:gsLst>
            <a:lin ang="0" scaled="1"/>
          </a:gradFill>
        </p:spPr>
        <p:txBody>
          <a:bodyPr anchor="ctr"/>
          <a:lstStyle>
            <a:lvl1pPr marL="627063" indent="0">
              <a:lnSpc>
                <a:spcPct val="12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7105507" y="3252276"/>
            <a:ext cx="26654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22" name="내용 개체 틀 3"/>
          <p:cNvSpPr>
            <a:spLocks noGrp="1"/>
          </p:cNvSpPr>
          <p:nvPr>
            <p:ph sz="quarter" idx="11"/>
          </p:nvPr>
        </p:nvSpPr>
        <p:spPr>
          <a:xfrm>
            <a:off x="7105507" y="3633276"/>
            <a:ext cx="26654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23" name="내용 개체 틀 3"/>
          <p:cNvSpPr>
            <a:spLocks noGrp="1"/>
          </p:cNvSpPr>
          <p:nvPr>
            <p:ph sz="quarter" idx="12"/>
          </p:nvPr>
        </p:nvSpPr>
        <p:spPr>
          <a:xfrm>
            <a:off x="7105507" y="3946542"/>
            <a:ext cx="26654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24" name="부제목 2"/>
          <p:cNvSpPr>
            <a:spLocks noGrp="1"/>
          </p:cNvSpPr>
          <p:nvPr>
            <p:ph type="subTitle" idx="1"/>
          </p:nvPr>
        </p:nvSpPr>
        <p:spPr>
          <a:xfrm>
            <a:off x="640987" y="3332584"/>
            <a:ext cx="6464520" cy="1752600"/>
          </a:xfrm>
          <a:prstGeom prst="rect">
            <a:avLst/>
          </a:prstGeom>
        </p:spPr>
        <p:txBody>
          <a:bodyPr lIns="107275" tIns="53637" rIns="107275" bIns="53637"/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rgbClr val="002563"/>
                </a:solidFill>
                <a:latin typeface="맑은 고딕" pitchFamily="50" charset="-127"/>
                <a:ea typeface="맑은 고딕" panose="020B0503020000020004" pitchFamily="50" charset="-127"/>
              </a:defRPr>
            </a:lvl1pPr>
            <a:lvl2pPr marL="536372" indent="0" algn="ctr">
              <a:buNone/>
              <a:defRPr/>
            </a:lvl2pPr>
            <a:lvl3pPr marL="1072743" indent="0" algn="ctr">
              <a:buNone/>
              <a:defRPr/>
            </a:lvl3pPr>
            <a:lvl4pPr marL="1609115" indent="0" algn="ctr">
              <a:buNone/>
              <a:defRPr/>
            </a:lvl4pPr>
            <a:lvl5pPr marL="2145487" indent="0" algn="ctr">
              <a:buNone/>
              <a:defRPr/>
            </a:lvl5pPr>
            <a:lvl6pPr marL="2681859" indent="0" algn="ctr">
              <a:buNone/>
              <a:defRPr/>
            </a:lvl6pPr>
            <a:lvl7pPr marL="3218230" indent="0" algn="ctr">
              <a:buNone/>
              <a:defRPr/>
            </a:lvl7pPr>
            <a:lvl8pPr marL="3754602" indent="0" algn="ctr">
              <a:buNone/>
              <a:defRPr/>
            </a:lvl8pPr>
            <a:lvl9pPr marL="4290974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72483806"/>
      </p:ext>
    </p:extLst>
  </p:cSld>
  <p:clrMapOvr>
    <a:masterClrMapping/>
  </p:clrMapOvr>
  <p:transition/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4691" b="2929"/>
          <a:stretch/>
        </p:blipFill>
        <p:spPr bwMode="auto">
          <a:xfrm>
            <a:off x="0" y="0"/>
            <a:ext cx="83373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5"/>
          <p:cNvSpPr>
            <a:spLocks noGrp="1"/>
          </p:cNvSpPr>
          <p:nvPr>
            <p:ph type="title"/>
          </p:nvPr>
        </p:nvSpPr>
        <p:spPr>
          <a:xfrm>
            <a:off x="0" y="1350730"/>
            <a:ext cx="9906000" cy="782126"/>
          </a:xfrm>
          <a:prstGeom prst="rect">
            <a:avLst/>
          </a:prstGeom>
          <a:gradFill>
            <a:gsLst>
              <a:gs pos="0">
                <a:srgbClr val="002563">
                  <a:alpha val="75000"/>
                </a:srgbClr>
              </a:gs>
              <a:gs pos="33000">
                <a:srgbClr val="002563"/>
              </a:gs>
              <a:gs pos="91000">
                <a:srgbClr val="105BC3">
                  <a:alpha val="0"/>
                </a:srgbClr>
              </a:gs>
            </a:gsLst>
            <a:lin ang="0" scaled="1"/>
          </a:gradFill>
        </p:spPr>
        <p:txBody>
          <a:bodyPr anchor="ctr"/>
          <a:lstStyle>
            <a:lvl1pPr marL="627063" indent="0">
              <a:lnSpc>
                <a:spcPct val="12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632520" y="2276872"/>
            <a:ext cx="8568952" cy="3960440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115000"/>
              <a:buFont typeface="+mj-lt"/>
              <a:buAutoNum type="arabicPeriod"/>
              <a:defRPr sz="2200" b="1" baseline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535947843"/>
      </p:ext>
    </p:extLst>
  </p:cSld>
  <p:clrMapOvr>
    <a:masterClrMapping/>
  </p:clrMapOvr>
  <p:transition/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4691" b="2929"/>
          <a:stretch/>
        </p:blipFill>
        <p:spPr bwMode="auto">
          <a:xfrm rot="10800000">
            <a:off x="2508425" y="-1"/>
            <a:ext cx="73975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 userDrawn="1"/>
        </p:nvSpPr>
        <p:spPr bwMode="auto">
          <a:xfrm>
            <a:off x="-1" y="620686"/>
            <a:ext cx="9896669" cy="62373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glow rad="152400">
              <a:srgbClr val="0033CC">
                <a:alpha val="8000"/>
              </a:srgbClr>
            </a:glow>
          </a:effectLst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796" y="620687"/>
            <a:ext cx="9904204" cy="6237313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115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584687"/>
          </a:xfrm>
          <a:prstGeom prst="rect">
            <a:avLst/>
          </a:prstGeom>
          <a:ln>
            <a:noFill/>
          </a:ln>
        </p:spPr>
        <p:txBody>
          <a:bodyPr wrap="none" lIns="107275" tIns="53637" rIns="107275" bIns="53637" anchor="ctr">
            <a:noAutofit/>
          </a:bodyPr>
          <a:lstStyle>
            <a:lvl1pPr marL="90488" indent="0" algn="l" defTabSz="10727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2800" b="1" kern="1200" cap="none" baseline="0" dirty="0">
                <a:solidFill>
                  <a:srgbClr val="002563"/>
                </a:solidFill>
                <a:effectLst>
                  <a:glow rad="101600">
                    <a:schemeClr val="bg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9489503" y="6692834"/>
            <a:ext cx="407165" cy="123111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1" y="6608307"/>
            <a:ext cx="7833320" cy="249693"/>
          </a:xfrm>
          <a:prstGeom prst="rect">
            <a:avLst/>
          </a:prstGeom>
        </p:spPr>
        <p:txBody>
          <a:bodyPr anchor="b">
            <a:noAutofit/>
          </a:bodyPr>
          <a:lstStyle>
            <a:lvl1pPr marL="90488" indent="0">
              <a:lnSpc>
                <a:spcPct val="50000"/>
              </a:lnSpc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6791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0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95" r:id="rId2"/>
    <p:sldLayoutId id="2147485393" r:id="rId3"/>
  </p:sldLayoutIdLst>
  <p:transition/>
  <p:hf sldNum="0" hdr="0" ft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536372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1072743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609115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2145487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20333" indent="-320333" algn="l" rtl="0" eaLnBrk="1" fontAlgn="base" latinLnBrk="1" hangingPunct="1">
        <a:spcBef>
          <a:spcPts val="704"/>
        </a:spcBef>
        <a:spcAft>
          <a:spcPct val="0"/>
        </a:spcAft>
        <a:buClr>
          <a:schemeClr val="accent1"/>
        </a:buClr>
        <a:buSzPct val="76000"/>
        <a:buFont typeface="Wingdings" pitchFamily="2" charset="2"/>
        <a:buChar char="u"/>
        <a:defRPr sz="3100" b="1">
          <a:solidFill>
            <a:schemeClr val="tx1"/>
          </a:solidFill>
          <a:latin typeface="+mn-lt"/>
          <a:ea typeface="+mn-ea"/>
          <a:cs typeface="+mn-cs"/>
        </a:defRPr>
      </a:lvl1pPr>
      <a:lvl2pPr marL="642528" indent="-320333" algn="l" rtl="0" eaLnBrk="1" fontAlgn="base" latinLnBrk="1" hangingPunct="1">
        <a:spcBef>
          <a:spcPts val="587"/>
        </a:spcBef>
        <a:spcAft>
          <a:spcPct val="0"/>
        </a:spcAft>
        <a:buClr>
          <a:schemeClr val="accent2"/>
        </a:buClr>
        <a:buSzPct val="76000"/>
        <a:buFont typeface="Wingdings" pitchFamily="2" charset="2"/>
        <a:buChar char="u"/>
        <a:defRPr sz="27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964725" indent="-268186" algn="l" rtl="0" eaLnBrk="1" fontAlgn="base" latinLnBrk="1" hangingPunct="1">
        <a:spcBef>
          <a:spcPts val="587"/>
        </a:spcBef>
        <a:spcAft>
          <a:spcPct val="0"/>
        </a:spcAft>
        <a:buClr>
          <a:srgbClr val="BCBCBC"/>
        </a:buClr>
        <a:buSzPct val="76000"/>
        <a:buFont typeface="Wingdings" pitchFamily="2" charset="2"/>
        <a:buChar char="u"/>
        <a:defRPr sz="2300"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3pPr>
      <a:lvl4pPr marL="1286920" indent="-268186" algn="l" rtl="0" eaLnBrk="1" fontAlgn="base" latinLnBrk="1" hangingPunct="1">
        <a:spcBef>
          <a:spcPts val="469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u"/>
        <a:defRPr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4pPr>
      <a:lvl5pPr marL="1609115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u"/>
        <a:defRPr sz="1900"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5pPr>
      <a:lvl6pPr marL="2145487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6pPr>
      <a:lvl7pPr marL="2681859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7pPr>
      <a:lvl8pPr marL="3218230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8pPr>
      <a:lvl9pPr marL="3754602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y.id.com.au/adelaide/unemployment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 bwMode="auto">
          <a:xfrm>
            <a:off x="308504" y="1484784"/>
            <a:ext cx="180000" cy="162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>
          <a:xfrm>
            <a:off x="2648744" y="3645024"/>
            <a:ext cx="4025831" cy="288032"/>
          </a:xfrm>
        </p:spPr>
        <p:txBody>
          <a:bodyPr/>
          <a:lstStyle/>
          <a:p>
            <a:pPr algn="ctr"/>
            <a:r>
              <a:rPr lang="en-US" altLang="ko-KR" sz="2400" dirty="0" smtClean="0"/>
              <a:t>2019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 10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10</a:t>
            </a:r>
            <a:r>
              <a:rPr lang="ko-KR" altLang="en-US" sz="2400" dirty="0" smtClean="0"/>
              <a:t>일</a:t>
            </a:r>
            <a:endParaRPr lang="en-US" altLang="ko-KR" sz="2400" dirty="0"/>
          </a:p>
          <a:p>
            <a:pPr algn="ctr"/>
            <a:endParaRPr lang="en-US" altLang="ko-KR" sz="800" dirty="0"/>
          </a:p>
          <a:p>
            <a:pPr algn="ctr"/>
            <a:r>
              <a:rPr lang="ko-KR" altLang="en-US" sz="3200" dirty="0" smtClean="0"/>
              <a:t>박 강 민</a:t>
            </a:r>
            <a:endParaRPr lang="en-US" altLang="ko-KR" sz="1200" dirty="0"/>
          </a:p>
          <a:p>
            <a:pPr algn="ctr"/>
            <a:r>
              <a:rPr lang="ko-KR" altLang="en-US" sz="2400" smtClean="0"/>
              <a:t>산업혁신연구팀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</a:t>
            </a:r>
            <a:r>
              <a:rPr lang="ko-KR" altLang="en-US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시대와 </a:t>
            </a:r>
            <a:r>
              <a:rPr lang="en-US" altLang="ko-KR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altLang="ko-KR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ko-KR" altLang="en-US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지역 혁신의 미래</a:t>
            </a:r>
            <a:endParaRPr lang="ko-KR" altLang="en-US" sz="4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:\Users\user\Desktop\로고_SPR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6453780"/>
            <a:ext cx="3096344" cy="3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yoon\Downloads\공공누리\type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" y="6453336"/>
            <a:ext cx="14335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3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동대문 </a:t>
            </a:r>
            <a:r>
              <a:rPr lang="ko-KR" altLang="en-US" dirty="0" smtClean="0"/>
              <a:t>태동</a:t>
            </a:r>
            <a:endParaRPr lang="en-US" altLang="ko-KR" dirty="0"/>
          </a:p>
          <a:p>
            <a:pPr lvl="1"/>
            <a:r>
              <a:rPr lang="ko-KR" altLang="en-US" dirty="0" smtClean="0"/>
              <a:t>동대문은 한국전쟁 이후 판자촌에서 가내 수공업으로 시작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1960</a:t>
            </a:r>
            <a:r>
              <a:rPr lang="ko-KR" altLang="en-US" dirty="0" smtClean="0"/>
              <a:t>년대 평화시장 등장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고속버스 터미널로 </a:t>
            </a:r>
            <a:r>
              <a:rPr lang="ko-KR" altLang="en-US" dirty="0" err="1" smtClean="0"/>
              <a:t>물류망</a:t>
            </a:r>
            <a:r>
              <a:rPr lang="ko-KR" altLang="en-US" dirty="0" smtClean="0"/>
              <a:t> 확보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1990</a:t>
            </a:r>
            <a:r>
              <a:rPr lang="ko-KR" altLang="en-US" dirty="0" smtClean="0"/>
              <a:t>년대 현대식 패션 유통 상가 등장</a:t>
            </a:r>
            <a:endParaRPr lang="en-US" altLang="ko-KR" dirty="0"/>
          </a:p>
          <a:p>
            <a:r>
              <a:rPr lang="ko-KR" altLang="en-US" dirty="0" smtClean="0"/>
              <a:t>동대문 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기획</a:t>
            </a:r>
            <a:r>
              <a:rPr lang="en-US" altLang="ko-KR" dirty="0" smtClean="0"/>
              <a:t>, </a:t>
            </a:r>
            <a:r>
              <a:rPr lang="ko-KR" altLang="en-US" dirty="0" smtClean="0"/>
              <a:t>디자인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시제품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도소매 모두 갖춤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소상공인으로 </a:t>
            </a:r>
            <a:r>
              <a:rPr lang="ko-KR" altLang="en-US" dirty="0" smtClean="0"/>
              <a:t>시작하여 특수한 신뢰관계 형성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수억원의</a:t>
            </a:r>
            <a:r>
              <a:rPr lang="ko-KR" altLang="en-US" dirty="0" smtClean="0"/>
              <a:t> 계약도 구두로 처리</a:t>
            </a:r>
            <a:r>
              <a:rPr lang="en-US" altLang="ko-KR" dirty="0" smtClean="0"/>
              <a:t>(88%)</a:t>
            </a:r>
          </a:p>
          <a:p>
            <a:pPr lvl="1"/>
            <a:r>
              <a:rPr lang="ko-KR" altLang="en-US" dirty="0" err="1" smtClean="0"/>
              <a:t>소량주문과</a:t>
            </a:r>
            <a:r>
              <a:rPr lang="ko-KR" altLang="en-US" dirty="0" smtClean="0"/>
              <a:t> 빠른 처리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사입삼촌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국내 사례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클러스터 혁신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산업연구원</a:t>
            </a:r>
            <a:r>
              <a:rPr lang="en-US" altLang="ko-KR" dirty="0"/>
              <a:t>(2017) </a:t>
            </a:r>
            <a:r>
              <a:rPr lang="ko-KR" altLang="en-US" dirty="0"/>
              <a:t>동대문 </a:t>
            </a:r>
            <a:r>
              <a:rPr lang="ko-KR" altLang="en-US" dirty="0" err="1"/>
              <a:t>패션시장</a:t>
            </a:r>
            <a:r>
              <a:rPr lang="ko-KR" altLang="en-US" dirty="0"/>
              <a:t> 구조고도화 전략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78038" y="36734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8839" b="6077"/>
          <a:stretch/>
        </p:blipFill>
        <p:spPr>
          <a:xfrm>
            <a:off x="5476052" y="3068960"/>
            <a:ext cx="4092777" cy="3521346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0869" y="32162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16696" y="439113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73593216" descr="EMB00004d943da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587875"/>
            <a:ext cx="4104456" cy="193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73590736" descr="EMB00004d943da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844109"/>
            <a:ext cx="2824163" cy="21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8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원단과 부자재 디지털화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수십만종의</a:t>
            </a:r>
            <a:r>
              <a:rPr lang="ko-KR" altLang="en-US" dirty="0" smtClean="0"/>
              <a:t> 원단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부자재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단추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유통되어 노련한 </a:t>
            </a:r>
            <a:r>
              <a:rPr lang="ko-KR" altLang="en-US" dirty="0" err="1" smtClean="0"/>
              <a:t>원단사나</a:t>
            </a:r>
            <a:r>
              <a:rPr lang="ko-KR" altLang="en-US" dirty="0" smtClean="0"/>
              <a:t> 디자이너들만이 소통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최근 </a:t>
            </a:r>
            <a:r>
              <a:rPr lang="ko-KR" altLang="en-US" dirty="0" err="1" smtClean="0"/>
              <a:t>스타트업이</a:t>
            </a:r>
            <a:r>
              <a:rPr lang="ko-KR" altLang="en-US" dirty="0" smtClean="0"/>
              <a:t> 이 원단을 데이터베이스로 구축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인공지능을 통해 </a:t>
            </a:r>
            <a:r>
              <a:rPr lang="ko-KR" altLang="en-US" dirty="0" err="1" smtClean="0"/>
              <a:t>트랜드</a:t>
            </a:r>
            <a:r>
              <a:rPr lang="ko-KR" altLang="en-US" dirty="0" smtClean="0"/>
              <a:t> 분석</a:t>
            </a:r>
            <a:endParaRPr lang="en-US" altLang="ko-KR" dirty="0" smtClean="0"/>
          </a:p>
          <a:p>
            <a:r>
              <a:rPr lang="ko-KR" altLang="en-US" dirty="0" smtClean="0"/>
              <a:t>빠른 유통을 가능하게 하는 </a:t>
            </a:r>
            <a:r>
              <a:rPr lang="ko-KR" altLang="en-US" dirty="0" err="1" smtClean="0"/>
              <a:t>사입삼촌의</a:t>
            </a:r>
            <a:r>
              <a:rPr lang="ko-KR" altLang="en-US" dirty="0" smtClean="0"/>
              <a:t> 디지털화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B2B</a:t>
            </a:r>
            <a:r>
              <a:rPr lang="ko-KR" altLang="en-US" dirty="0"/>
              <a:t> </a:t>
            </a:r>
            <a:r>
              <a:rPr lang="ko-KR" altLang="en-US" dirty="0" smtClean="0"/>
              <a:t>위주의 영업에서도 </a:t>
            </a:r>
            <a:r>
              <a:rPr lang="ko-KR" altLang="en-US" dirty="0" err="1" smtClean="0"/>
              <a:t>트랜드를</a:t>
            </a:r>
            <a:r>
              <a:rPr lang="ko-KR" altLang="en-US" dirty="0" smtClean="0"/>
              <a:t> 빠르게 따라갈 수 있는 방법</a:t>
            </a:r>
            <a:r>
              <a:rPr lang="en-US" altLang="ko-KR" dirty="0" smtClean="0"/>
              <a:t>(</a:t>
            </a:r>
            <a:r>
              <a:rPr lang="ko-KR" altLang="en-US" dirty="0" smtClean="0"/>
              <a:t>스페인의</a:t>
            </a:r>
            <a:r>
              <a:rPr lang="en-US" altLang="ko-KR" dirty="0" smtClean="0"/>
              <a:t> Zara)</a:t>
            </a:r>
          </a:p>
          <a:p>
            <a:r>
              <a:rPr lang="ko-KR" altLang="en-US" dirty="0" err="1" smtClean="0"/>
              <a:t>세포마켓과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왕홍으로</a:t>
            </a:r>
            <a:r>
              <a:rPr lang="ko-KR" altLang="en-US" dirty="0" smtClean="0"/>
              <a:t> 새로운 유통채널 확보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2018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왕홍의</a:t>
            </a:r>
            <a:r>
              <a:rPr lang="ko-KR" altLang="en-US" dirty="0" smtClean="0"/>
              <a:t> 동대문 </a:t>
            </a:r>
            <a:r>
              <a:rPr lang="ko-KR" altLang="en-US" dirty="0" err="1" smtClean="0"/>
              <a:t>거래액은</a:t>
            </a:r>
            <a:r>
              <a:rPr lang="ko-KR" altLang="en-US" dirty="0" smtClean="0"/>
              <a:t> 약 </a:t>
            </a:r>
            <a:r>
              <a:rPr lang="en-US" altLang="ko-KR" dirty="0" smtClean="0"/>
              <a:t>1,600</a:t>
            </a:r>
            <a:r>
              <a:rPr lang="ko-KR" altLang="en-US" dirty="0" smtClean="0"/>
              <a:t>억원 정도로 추산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국내 사례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클러스터 혁신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r>
              <a:rPr lang="en-US" altLang="ko-KR" dirty="0" smtClean="0"/>
              <a:t> : </a:t>
            </a:r>
            <a:r>
              <a:rPr lang="ko-KR" altLang="en-US" dirty="0" err="1" smtClean="0"/>
              <a:t>각사</a:t>
            </a:r>
            <a:r>
              <a:rPr lang="ko-KR" altLang="en-US" dirty="0" smtClean="0"/>
              <a:t> 홈페이지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스포츠한국</a:t>
            </a:r>
            <a:r>
              <a:rPr lang="en-US" altLang="ko-KR" dirty="0" smtClean="0"/>
              <a:t>(2017.5.4), </a:t>
            </a:r>
            <a:r>
              <a:rPr lang="ko-KR" altLang="en-US" dirty="0" err="1"/>
              <a:t>패션포스트</a:t>
            </a:r>
            <a:r>
              <a:rPr lang="en-US" altLang="ko-KR" dirty="0"/>
              <a:t>(2019.2.11), </a:t>
            </a:r>
            <a:r>
              <a:rPr lang="ko-KR" altLang="en-US" dirty="0"/>
              <a:t>모바일 거상</a:t>
            </a:r>
            <a:r>
              <a:rPr lang="en-US" altLang="ko-KR" dirty="0"/>
              <a:t>, </a:t>
            </a:r>
            <a:r>
              <a:rPr lang="ko-KR" altLang="en-US" dirty="0"/>
              <a:t>동대문 </a:t>
            </a:r>
            <a:r>
              <a:rPr lang="ko-KR" altLang="en-US" dirty="0" err="1"/>
              <a:t>왕홍</a:t>
            </a:r>
            <a:r>
              <a:rPr lang="ko-KR" altLang="en-US" dirty="0"/>
              <a:t> </a:t>
            </a:r>
            <a:r>
              <a:rPr lang="ko-KR" altLang="en-US" dirty="0" err="1"/>
              <a:t>추적기</a:t>
            </a:r>
            <a:endParaRPr lang="ko-KR" alt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78038" y="36734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0869" y="32162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0" name="_x273293728" descr="EMB0000043004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62" y="4191988"/>
            <a:ext cx="3733205" cy="232497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hoto.hankooki.com/newsphoto/v001/2017/05/04/wjskwon20170504092204_P_04_C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77" y="4848336"/>
            <a:ext cx="2464192" cy="16362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273593056" descr="EMB00004d943db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1" y="4013766"/>
            <a:ext cx="2894013" cy="17970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01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부산 신발산업의 역사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국내 </a:t>
            </a:r>
            <a:r>
              <a:rPr lang="en-US" altLang="ko-KR" dirty="0" smtClean="0"/>
              <a:t>7</a:t>
            </a:r>
            <a:r>
              <a:rPr lang="ko-KR" altLang="en-US" dirty="0" smtClean="0"/>
              <a:t>대 신발 대기업이 부산에서 시작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고무신을 만들던 부산의 </a:t>
            </a:r>
            <a:r>
              <a:rPr lang="ko-KR" altLang="en-US" dirty="0" err="1" smtClean="0"/>
              <a:t>신발공장이</a:t>
            </a:r>
            <a:r>
              <a:rPr lang="ko-KR" altLang="en-US" dirty="0" smtClean="0"/>
              <a:t> 피란민을 노동력으로 군화 등을 납품하면서 성장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1970~1980</a:t>
            </a:r>
            <a:r>
              <a:rPr lang="ko-KR" altLang="en-US" dirty="0" smtClean="0"/>
              <a:t>년대 부산의 신발산업 고용 인구는 </a:t>
            </a:r>
            <a:r>
              <a:rPr lang="en-US" altLang="ko-KR" dirty="0" smtClean="0"/>
              <a:t>5</a:t>
            </a:r>
            <a:r>
              <a:rPr lang="ko-KR" altLang="en-US" dirty="0" smtClean="0"/>
              <a:t>만명 이상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수출비중 약 </a:t>
            </a:r>
            <a:r>
              <a:rPr lang="en-US" altLang="ko-KR" dirty="0" smtClean="0"/>
              <a:t>6.6%(1990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en-US" altLang="ko-KR" dirty="0" smtClean="0"/>
              <a:t>1990</a:t>
            </a:r>
            <a:r>
              <a:rPr lang="ko-KR" altLang="en-US" dirty="0" smtClean="0"/>
              <a:t>년대 대만으로 이전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수출비중은 지속적으로 하락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95%</a:t>
            </a:r>
            <a:r>
              <a:rPr lang="ko-KR" altLang="en-US" dirty="0" smtClean="0"/>
              <a:t>이상의 </a:t>
            </a:r>
            <a:r>
              <a:rPr lang="en-US" altLang="ko-KR" dirty="0" smtClean="0"/>
              <a:t>OEM</a:t>
            </a:r>
            <a:r>
              <a:rPr lang="ko-KR" altLang="en-US" dirty="0" smtClean="0"/>
              <a:t>으로 자사브랜드를 갖추지 못하고 노사분규까지 더해지면서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삼화고무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진양화학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태화고무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대양고무</a:t>
            </a:r>
            <a:r>
              <a:rPr lang="ko-KR" altLang="en-US" dirty="0" smtClean="0"/>
              <a:t> 등이 도산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국내사례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리쇼어링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자료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권오혁</a:t>
            </a:r>
            <a:r>
              <a:rPr lang="en-US" altLang="ko-KR" dirty="0" smtClean="0"/>
              <a:t>(2014) </a:t>
            </a:r>
            <a:endParaRPr lang="ko-KR" altLang="en-US" dirty="0"/>
          </a:p>
        </p:txBody>
      </p:sp>
      <p:pic>
        <p:nvPicPr>
          <p:cNvPr id="3074" name="Picture 2" descr="삼화고무 방문 나이키 임원과 기념촬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4782419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gazine.hellot.net/editor/CrossEditorV3.0.0.27/binary/images/000784/20171103155939280_MPPMJD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19" y="4653363"/>
            <a:ext cx="4608512" cy="19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719" y="3620010"/>
            <a:ext cx="65436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84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 smtClean="0"/>
              <a:t>부산 신발 산업의 </a:t>
            </a:r>
            <a:r>
              <a:rPr lang="ko-KR" altLang="en-US" sz="2400" dirty="0" err="1" smtClean="0"/>
              <a:t>리쇼어링</a:t>
            </a:r>
            <a:endParaRPr lang="en-US" altLang="ko-KR" sz="2400" dirty="0" smtClean="0"/>
          </a:p>
          <a:p>
            <a:pPr lvl="1"/>
            <a:r>
              <a:rPr lang="ko-KR" altLang="en-US" dirty="0"/>
              <a:t>부산을 </a:t>
            </a:r>
            <a:r>
              <a:rPr lang="ko-KR" altLang="en-US" dirty="0" smtClean="0"/>
              <a:t>기점으로 한 </a:t>
            </a:r>
            <a:r>
              <a:rPr lang="ko-KR" altLang="en-US" dirty="0"/>
              <a:t>신발제조 기업들은 </a:t>
            </a:r>
            <a:r>
              <a:rPr lang="en-US" altLang="ko-KR" dirty="0"/>
              <a:t>92</a:t>
            </a:r>
            <a:r>
              <a:rPr lang="ko-KR" altLang="en-US" dirty="0"/>
              <a:t>년 중국</a:t>
            </a:r>
            <a:r>
              <a:rPr lang="en-US" altLang="ko-KR" dirty="0"/>
              <a:t>, </a:t>
            </a:r>
            <a:r>
              <a:rPr lang="ko-KR" altLang="en-US" dirty="0"/>
              <a:t>베트남 등으로 해외에 생산기지를 이전</a:t>
            </a:r>
            <a:endParaRPr lang="en-US" altLang="ko-KR" dirty="0"/>
          </a:p>
          <a:p>
            <a:pPr lvl="1"/>
            <a:r>
              <a:rPr lang="ko-KR" altLang="en-US" dirty="0" smtClean="0"/>
              <a:t>최근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부산으로의 </a:t>
            </a:r>
            <a:r>
              <a:rPr lang="ko-KR" altLang="en-US" dirty="0" err="1" smtClean="0"/>
              <a:t>리쇼어링이</a:t>
            </a:r>
            <a:r>
              <a:rPr lang="ko-KR" altLang="en-US" dirty="0" smtClean="0"/>
              <a:t> 활발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2013</a:t>
            </a:r>
            <a:r>
              <a:rPr lang="ko-KR" altLang="en-US" dirty="0"/>
              <a:t>년부터 </a:t>
            </a:r>
            <a:r>
              <a:rPr lang="en-US" altLang="ko-KR" dirty="0"/>
              <a:t>2018</a:t>
            </a:r>
            <a:r>
              <a:rPr lang="ko-KR" altLang="en-US" dirty="0"/>
              <a:t>년까지 해외에서 부산으로 생산 기지를 옮긴 </a:t>
            </a:r>
            <a:r>
              <a:rPr lang="ko-KR" altLang="en-US" dirty="0" err="1"/>
              <a:t>신발업체는</a:t>
            </a:r>
            <a:r>
              <a:rPr lang="ko-KR" altLang="en-US" dirty="0"/>
              <a:t> 총 </a:t>
            </a:r>
            <a:r>
              <a:rPr lang="en-US" altLang="ko-KR" dirty="0"/>
              <a:t>14</a:t>
            </a:r>
            <a:r>
              <a:rPr lang="ko-KR" altLang="en-US" dirty="0" smtClean="0"/>
              <a:t>개사</a:t>
            </a:r>
            <a:endParaRPr lang="en-US" altLang="ko-KR" dirty="0" smtClean="0"/>
          </a:p>
          <a:p>
            <a:r>
              <a:rPr lang="ko-KR" altLang="en-US" sz="2400" dirty="0"/>
              <a:t>신발 스마트 </a:t>
            </a:r>
            <a:r>
              <a:rPr lang="ko-KR" altLang="en-US" sz="2400" dirty="0" err="1" smtClean="0"/>
              <a:t>팩토리</a:t>
            </a:r>
            <a:endParaRPr lang="en-US" altLang="ko-KR" sz="2400" dirty="0" smtClean="0"/>
          </a:p>
          <a:p>
            <a:pPr lvl="1"/>
            <a:r>
              <a:rPr lang="ko-KR" altLang="en-US" dirty="0" smtClean="0"/>
              <a:t>산업통상자원부 </a:t>
            </a:r>
            <a:r>
              <a:rPr lang="en-US" altLang="ko-KR" dirty="0" smtClean="0"/>
              <a:t>120</a:t>
            </a:r>
            <a:r>
              <a:rPr lang="ko-KR" altLang="en-US" dirty="0" smtClean="0"/>
              <a:t>억원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부산시 </a:t>
            </a:r>
            <a:r>
              <a:rPr lang="en-US" altLang="ko-KR" dirty="0" smtClean="0"/>
              <a:t>80</a:t>
            </a:r>
            <a:r>
              <a:rPr lang="ko-KR" altLang="en-US" dirty="0" smtClean="0"/>
              <a:t>억원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기업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트렉스타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삼덕통상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 30</a:t>
            </a:r>
            <a:r>
              <a:rPr lang="ko-KR" altLang="en-US" dirty="0" smtClean="0"/>
              <a:t>억원 투자해 인공지능 신발 공장 연구개발</a:t>
            </a:r>
            <a:endParaRPr lang="en-US" altLang="ko-KR" dirty="0" smtClean="0"/>
          </a:p>
          <a:p>
            <a:pPr lvl="1"/>
            <a:r>
              <a:rPr lang="ko-KR" altLang="en-US" dirty="0"/>
              <a:t>부산시와 </a:t>
            </a:r>
            <a:r>
              <a:rPr lang="ko-KR" altLang="en-US" dirty="0" smtClean="0"/>
              <a:t>신발 업체가 </a:t>
            </a:r>
            <a:r>
              <a:rPr lang="ko-KR" altLang="en-US" dirty="0"/>
              <a:t>공동으로 </a:t>
            </a:r>
            <a:r>
              <a:rPr lang="en-US" altLang="ko-KR" dirty="0"/>
              <a:t>70</a:t>
            </a:r>
            <a:r>
              <a:rPr lang="ko-KR" altLang="en-US" dirty="0"/>
              <a:t>억원을 투자해 자동화 표준공장 </a:t>
            </a:r>
            <a:r>
              <a:rPr lang="ko-KR" altLang="en-US" dirty="0" smtClean="0"/>
              <a:t>설립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국내사례 </a:t>
            </a:r>
            <a:r>
              <a:rPr lang="en-US" altLang="ko-KR" dirty="0"/>
              <a:t>: </a:t>
            </a:r>
            <a:r>
              <a:rPr lang="ko-KR" altLang="en-US" dirty="0" err="1"/>
              <a:t>리쇼어링</a:t>
            </a:r>
            <a:r>
              <a:rPr lang="ko-KR" altLang="en-US" dirty="0"/>
              <a:t> 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714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모기업과 </a:t>
            </a:r>
            <a:r>
              <a:rPr lang="ko-KR" altLang="en-US" dirty="0" err="1" smtClean="0"/>
              <a:t>협력사가</a:t>
            </a:r>
            <a:r>
              <a:rPr lang="ko-KR" altLang="en-US" dirty="0" smtClean="0"/>
              <a:t> 함께 스마트 공장 구축하는 패밀리 혁신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캐스터 </a:t>
            </a:r>
            <a:r>
              <a:rPr lang="ko-KR" altLang="en-US" dirty="0"/>
              <a:t>하나를 생산하기 위해 중소기업이 협력</a:t>
            </a:r>
            <a:r>
              <a:rPr lang="en-US" altLang="ko-KR" dirty="0"/>
              <a:t>(</a:t>
            </a:r>
            <a:r>
              <a:rPr lang="ko-KR" altLang="en-US" dirty="0"/>
              <a:t>세진플라스틱</a:t>
            </a:r>
            <a:r>
              <a:rPr lang="en-US" altLang="ko-KR" dirty="0"/>
              <a:t>, </a:t>
            </a:r>
            <a:r>
              <a:rPr lang="ko-KR" altLang="en-US" dirty="0"/>
              <a:t>혜성엔지니어링</a:t>
            </a:r>
            <a:r>
              <a:rPr lang="en-US" altLang="ko-KR" dirty="0"/>
              <a:t>, </a:t>
            </a:r>
            <a:r>
              <a:rPr lang="ko-KR" altLang="en-US" dirty="0" err="1"/>
              <a:t>코아</a:t>
            </a:r>
            <a:r>
              <a:rPr lang="ko-KR" altLang="en-US" dirty="0"/>
              <a:t> </a:t>
            </a:r>
            <a:r>
              <a:rPr lang="ko-KR" altLang="en-US" dirty="0" err="1"/>
              <a:t>컴퓨넌트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53</a:t>
            </a:r>
            <a:r>
              <a:rPr lang="ko-KR" altLang="en-US" dirty="0"/>
              <a:t>명의 제조담당자가 </a:t>
            </a:r>
            <a:r>
              <a:rPr lang="ko-KR" altLang="en-US" dirty="0" err="1"/>
              <a:t>협력사별</a:t>
            </a:r>
            <a:r>
              <a:rPr lang="ko-KR" altLang="en-US" dirty="0"/>
              <a:t> 고질적 문제 </a:t>
            </a:r>
            <a:r>
              <a:rPr lang="ko-KR" altLang="en-US" dirty="0" smtClean="0"/>
              <a:t>해결</a:t>
            </a:r>
            <a:endParaRPr lang="en-US" altLang="ko-KR" dirty="0"/>
          </a:p>
          <a:p>
            <a:pPr lvl="1"/>
            <a:r>
              <a:rPr lang="en-US" altLang="ko-KR" dirty="0" smtClean="0"/>
              <a:t>1</a:t>
            </a:r>
            <a:r>
              <a:rPr lang="ko-KR" altLang="en-US" dirty="0"/>
              <a:t>인당 생산성을 </a:t>
            </a:r>
            <a:r>
              <a:rPr lang="en-US" altLang="ko-KR" dirty="0"/>
              <a:t>203</a:t>
            </a:r>
            <a:r>
              <a:rPr lang="ko-KR" altLang="en-US" dirty="0"/>
              <a:t>대에서 </a:t>
            </a:r>
            <a:r>
              <a:rPr lang="en-US" altLang="ko-KR" dirty="0"/>
              <a:t>266</a:t>
            </a:r>
            <a:r>
              <a:rPr lang="ko-KR" altLang="en-US" dirty="0"/>
              <a:t>대로 </a:t>
            </a:r>
            <a:r>
              <a:rPr lang="en-US" altLang="ko-KR" dirty="0"/>
              <a:t>31% </a:t>
            </a:r>
            <a:r>
              <a:rPr lang="ko-KR" altLang="en-US" dirty="0"/>
              <a:t>향상시켰고</a:t>
            </a:r>
            <a:r>
              <a:rPr lang="en-US" altLang="ko-KR" dirty="0"/>
              <a:t>, </a:t>
            </a:r>
            <a:r>
              <a:rPr lang="ko-KR" altLang="en-US" dirty="0"/>
              <a:t>반면 공정 불량률은 </a:t>
            </a:r>
            <a:r>
              <a:rPr lang="en-US" altLang="ko-KR" dirty="0"/>
              <a:t>3.3%</a:t>
            </a:r>
            <a:r>
              <a:rPr lang="ko-KR" altLang="en-US" dirty="0"/>
              <a:t>에서 </a:t>
            </a:r>
            <a:r>
              <a:rPr lang="en-US" altLang="ko-KR" dirty="0"/>
              <a:t>0.45%</a:t>
            </a:r>
            <a:r>
              <a:rPr lang="ko-KR" altLang="en-US" dirty="0"/>
              <a:t>로 </a:t>
            </a:r>
            <a:r>
              <a:rPr lang="en-US" altLang="ko-KR" dirty="0"/>
              <a:t>86% </a:t>
            </a:r>
            <a:r>
              <a:rPr lang="ko-KR" altLang="en-US" dirty="0" smtClean="0"/>
              <a:t>감소</a:t>
            </a:r>
            <a:endParaRPr lang="en-US" altLang="ko-KR" dirty="0" smtClean="0"/>
          </a:p>
          <a:p>
            <a:r>
              <a:rPr lang="ko-KR" altLang="en-US" dirty="0" smtClean="0"/>
              <a:t>스마트 </a:t>
            </a:r>
            <a:r>
              <a:rPr lang="ko-KR" altLang="en-US" dirty="0"/>
              <a:t>공장이 제대로 가동되기 위해서 중소기업 한곳이 아니라 </a:t>
            </a:r>
            <a:r>
              <a:rPr lang="ko-KR" altLang="en-US" dirty="0" err="1"/>
              <a:t>협력사</a:t>
            </a:r>
            <a:r>
              <a:rPr lang="ko-KR" altLang="en-US" dirty="0"/>
              <a:t> 전체가 </a:t>
            </a:r>
            <a:r>
              <a:rPr lang="ko-KR" altLang="en-US" dirty="0" smtClean="0"/>
              <a:t>참여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삼성전자의 </a:t>
            </a:r>
            <a:r>
              <a:rPr lang="ko-KR" altLang="en-US" dirty="0" err="1" smtClean="0"/>
              <a:t>패밀리혁신</a:t>
            </a:r>
            <a:r>
              <a:rPr lang="ko-KR" altLang="en-US" dirty="0" smtClean="0"/>
              <a:t> 프로그램 참가 기업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삼송캐스터</a:t>
            </a:r>
            <a:r>
              <a:rPr lang="en-US" altLang="ko-KR" dirty="0"/>
              <a:t>, </a:t>
            </a:r>
            <a:r>
              <a:rPr lang="ko-KR" altLang="en-US" dirty="0" err="1"/>
              <a:t>오토스윙</a:t>
            </a:r>
            <a:r>
              <a:rPr lang="en-US" altLang="ko-KR" dirty="0"/>
              <a:t>, </a:t>
            </a:r>
            <a:r>
              <a:rPr lang="ko-KR" altLang="en-US" dirty="0" err="1"/>
              <a:t>동성사</a:t>
            </a:r>
            <a:r>
              <a:rPr lang="en-US" altLang="ko-KR" dirty="0"/>
              <a:t>, </a:t>
            </a:r>
            <a:r>
              <a:rPr lang="ko-KR" altLang="en-US" dirty="0" err="1"/>
              <a:t>천일금형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국내사례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패밀리혁신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0" y="6608307"/>
            <a:ext cx="9345487" cy="249693"/>
          </a:xfrm>
        </p:spPr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전자신문 </a:t>
            </a:r>
            <a:r>
              <a:rPr lang="en-US" altLang="ko-KR" dirty="0" smtClean="0"/>
              <a:t>(2019.7.31) </a:t>
            </a:r>
            <a:r>
              <a:rPr lang="ko-KR" altLang="en-US" dirty="0" err="1" smtClean="0"/>
              <a:t>패밀리혁신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호기업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삼송캐스터</a:t>
            </a:r>
            <a:r>
              <a:rPr lang="ko-KR" altLang="en-US" dirty="0" smtClean="0"/>
              <a:t> 김재현 대표 변화는 거창한 것이 아니다 중소기업뉴스</a:t>
            </a:r>
            <a:r>
              <a:rPr lang="en-US" altLang="ko-KR" dirty="0" smtClean="0"/>
              <a:t>(2019.7.22) </a:t>
            </a:r>
            <a:r>
              <a:rPr lang="ko-KR" altLang="en-US" dirty="0" smtClean="0"/>
              <a:t>전문가 밀착 기술지도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협력사</a:t>
            </a:r>
            <a:r>
              <a:rPr lang="ko-KR" altLang="en-US" dirty="0" smtClean="0"/>
              <a:t> 합작이 성공의 정석</a:t>
            </a:r>
            <a:endParaRPr lang="ko-KR" altLang="en-US" dirty="0"/>
          </a:p>
        </p:txBody>
      </p:sp>
      <p:pic>
        <p:nvPicPr>
          <p:cNvPr id="4100" name="Picture 4" descr="삼송캐스터 네이버랩스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3" y="4342780"/>
            <a:ext cx="2341425" cy="21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144" y="4498679"/>
            <a:ext cx="1967030" cy="1944216"/>
          </a:xfrm>
          <a:prstGeom prst="rect">
            <a:avLst/>
          </a:prstGeom>
        </p:spPr>
      </p:pic>
      <p:pic>
        <p:nvPicPr>
          <p:cNvPr id="4102" name="Picture 6" descr="http://www.bosa.co.kr/news/photo/201803/2079557_127161_5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84" y="4570686"/>
            <a:ext cx="2163301" cy="15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12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응급차량 </a:t>
            </a:r>
            <a:r>
              <a:rPr lang="ko-KR" altLang="en-US" dirty="0" err="1" smtClean="0"/>
              <a:t>알림서비스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출동지원</a:t>
            </a:r>
            <a:endParaRPr lang="en-US" altLang="ko-KR" dirty="0"/>
          </a:p>
          <a:p>
            <a:pPr lvl="1"/>
            <a:r>
              <a:rPr lang="en-US" altLang="ko-KR" dirty="0" smtClean="0"/>
              <a:t>SK</a:t>
            </a:r>
            <a:r>
              <a:rPr lang="ko-KR" altLang="en-US" dirty="0" err="1" smtClean="0"/>
              <a:t>텔레콤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카카오</a:t>
            </a:r>
            <a:r>
              <a:rPr lang="en-US" altLang="ko-KR" dirty="0" smtClean="0"/>
              <a:t>T</a:t>
            </a:r>
            <a:r>
              <a:rPr lang="ko-KR" altLang="en-US" dirty="0" smtClean="0"/>
              <a:t>가 </a:t>
            </a:r>
            <a:r>
              <a:rPr lang="ko-KR" altLang="en-US" dirty="0" err="1" smtClean="0"/>
              <a:t>소방청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국토교통부와 협력해 응급차량 알림 서비스 출시</a:t>
            </a:r>
            <a:endParaRPr lang="en-US" altLang="ko-KR" dirty="0"/>
          </a:p>
          <a:p>
            <a:pPr lvl="1"/>
            <a:r>
              <a:rPr lang="ko-KR" altLang="en-US" dirty="0" smtClean="0"/>
              <a:t>국가정보자원관리원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대전시가 공동으로 협력하여 소방차 출동이 어려운 지역 분석</a:t>
            </a:r>
            <a:endParaRPr lang="en-US" altLang="ko-KR" dirty="0" smtClean="0"/>
          </a:p>
          <a:p>
            <a:r>
              <a:rPr lang="ko-KR" altLang="en-US" dirty="0" smtClean="0"/>
              <a:t>인공지능 응급의료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빅데이터</a:t>
            </a:r>
            <a:r>
              <a:rPr lang="en-US" altLang="ko-KR" dirty="0" smtClean="0"/>
              <a:t>, AI</a:t>
            </a:r>
            <a:r>
              <a:rPr lang="ko-KR" altLang="en-US" dirty="0" smtClean="0"/>
              <a:t>와 음성인식 기술들을 활용해 구급환자 재난 방재 관리 시스템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국가응급진료망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의료기관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보험 진료내역과 연계 인공지능으로 응급상황 분석 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국내사례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문제 </a:t>
            </a:r>
            <a:r>
              <a:rPr lang="ko-KR" altLang="en-US" dirty="0" err="1" smtClean="0"/>
              <a:t>해결형</a:t>
            </a:r>
            <a:r>
              <a:rPr lang="ko-KR" altLang="en-US" dirty="0" smtClean="0"/>
              <a:t> 혁신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8" name="Picture 4" descr="구급차 네비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4" y="3425428"/>
            <a:ext cx="3743898" cy="19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edaily.co.kr/images/photo/files/NP/S/2019/07/PS19072400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89" y="3503157"/>
            <a:ext cx="55340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8" y="5438529"/>
            <a:ext cx="4011251" cy="10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23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인공지능 기반의 </a:t>
            </a:r>
            <a:r>
              <a:rPr lang="ko-KR" altLang="en-US" dirty="0" err="1"/>
              <a:t>헬스케어</a:t>
            </a:r>
            <a:endParaRPr lang="en-US" altLang="ko-KR" dirty="0"/>
          </a:p>
          <a:p>
            <a:pPr lvl="1"/>
            <a:r>
              <a:rPr lang="en-US" altLang="ko-KR" dirty="0" smtClean="0"/>
              <a:t>LG CNS, </a:t>
            </a:r>
            <a:r>
              <a:rPr lang="ko-KR" altLang="en-US" dirty="0" err="1" smtClean="0"/>
              <a:t>루닛과</a:t>
            </a:r>
            <a:r>
              <a:rPr lang="ko-KR" altLang="en-US" dirty="0" smtClean="0"/>
              <a:t> 은평구가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기반 인공지능 의료영상분석 서비스 출시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(</a:t>
            </a:r>
            <a:r>
              <a:rPr lang="ko-KR" altLang="en-US" dirty="0" err="1" smtClean="0"/>
              <a:t>과기부의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선도 프로젝트의 일환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일반적으로 보건소는 외부 의사에게 판독을 의뢰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인공지능 </a:t>
            </a:r>
            <a:r>
              <a:rPr lang="en-US" altLang="ko-KR" dirty="0" smtClean="0"/>
              <a:t>20</a:t>
            </a:r>
            <a:r>
              <a:rPr lang="ko-KR" altLang="en-US" dirty="0" err="1" smtClean="0"/>
              <a:t>초이내로</a:t>
            </a:r>
            <a:r>
              <a:rPr lang="ko-KR" altLang="en-US" dirty="0" smtClean="0"/>
              <a:t>  </a:t>
            </a:r>
            <a:r>
              <a:rPr lang="ko-KR" altLang="en-US" dirty="0"/>
              <a:t>판독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AI</a:t>
            </a:r>
            <a:r>
              <a:rPr lang="ko-KR" altLang="en-US" dirty="0"/>
              <a:t>의료영상 분석 서비스를 전국 </a:t>
            </a:r>
            <a:r>
              <a:rPr lang="en-US" altLang="ko-KR" dirty="0"/>
              <a:t>254</a:t>
            </a:r>
            <a:r>
              <a:rPr lang="ko-KR" altLang="en-US" dirty="0"/>
              <a:t>개 보건소에 </a:t>
            </a:r>
            <a:r>
              <a:rPr lang="ko-KR" altLang="en-US" dirty="0" smtClean="0"/>
              <a:t>확대예정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국내사례 </a:t>
            </a:r>
            <a:r>
              <a:rPr lang="en-US" altLang="ko-KR" dirty="0"/>
              <a:t>: </a:t>
            </a:r>
            <a:r>
              <a:rPr lang="ko-KR" altLang="en-US" dirty="0" smtClean="0"/>
              <a:t>문제 </a:t>
            </a:r>
            <a:r>
              <a:rPr lang="ko-KR" altLang="en-US" dirty="0" err="1" smtClean="0"/>
              <a:t>해결형</a:t>
            </a:r>
            <a:r>
              <a:rPr lang="ko-KR" altLang="en-US" dirty="0" smtClean="0"/>
              <a:t> </a:t>
            </a:r>
            <a:r>
              <a:rPr lang="ko-KR" altLang="en-US" dirty="0"/>
              <a:t>혁신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인공지능신문</a:t>
            </a:r>
            <a:r>
              <a:rPr lang="en-US" altLang="ko-KR" dirty="0" smtClean="0"/>
              <a:t>(2019.8.1.) </a:t>
            </a:r>
            <a:r>
              <a:rPr lang="ko-KR" altLang="en-US" dirty="0" smtClean="0"/>
              <a:t>국내최초 </a:t>
            </a:r>
            <a:r>
              <a:rPr lang="en-US" altLang="ko-KR" dirty="0" smtClean="0"/>
              <a:t>AI</a:t>
            </a:r>
            <a:r>
              <a:rPr lang="ko-KR" altLang="en-US" dirty="0" smtClean="0"/>
              <a:t>보건소 나온다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3519731"/>
            <a:ext cx="5612259" cy="2880320"/>
          </a:xfrm>
          <a:prstGeom prst="rect">
            <a:avLst/>
          </a:prstGeom>
        </p:spPr>
      </p:pic>
      <p:pic>
        <p:nvPicPr>
          <p:cNvPr id="2050" name="Picture 2" descr="루닛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3594989"/>
            <a:ext cx="2337551" cy="28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8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혁신은 어디에서 오는가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혁신은 통상 기업에서 발생한다고 여겨져 왔으나</a:t>
            </a:r>
            <a:r>
              <a:rPr lang="en-US" altLang="ko-KR" dirty="0" smtClean="0"/>
              <a:t>, </a:t>
            </a:r>
          </a:p>
          <a:p>
            <a:pPr lvl="1"/>
            <a:r>
              <a:rPr lang="en-US" altLang="ko-KR" dirty="0" smtClean="0"/>
              <a:t>1990</a:t>
            </a:r>
            <a:r>
              <a:rPr lang="ko-KR" altLang="en-US" dirty="0" smtClean="0"/>
              <a:t>년대 말부터 혁신시스템을 연구분석 단위로 가져오면서 국가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산업 수준의 혁신 시스템이 연구되어 옴</a:t>
            </a:r>
            <a:endParaRPr lang="en-US" altLang="ko-KR" dirty="0" smtClean="0"/>
          </a:p>
          <a:p>
            <a:r>
              <a:rPr lang="ko-KR" altLang="en-US" dirty="0" smtClean="0"/>
              <a:t>지역 혁신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시스템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지역을 구성하는 지역정부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기업</a:t>
            </a:r>
            <a:r>
              <a:rPr lang="en-US" altLang="ko-KR" dirty="0" smtClean="0"/>
              <a:t>/</a:t>
            </a:r>
            <a:r>
              <a:rPr lang="ko-KR" altLang="en-US" dirty="0" smtClean="0"/>
              <a:t>산업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</a:t>
            </a:r>
            <a:r>
              <a:rPr lang="en-US" altLang="ko-KR" dirty="0" smtClean="0"/>
              <a:t>/</a:t>
            </a:r>
            <a:r>
              <a:rPr lang="ko-KR" altLang="en-US" dirty="0" smtClean="0"/>
              <a:t>연구소를 혁신 주체로 파악하고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이들간의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생성과 이전 등이 혁신을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대학의 교육과 연구기관과의 협력과 지원정책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주체간의 제휴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제도 시너지 등이 주요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연구주제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지역의 특성에 따라 혁신의 시스템도 다름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지역혁신시스템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8" y="5105812"/>
            <a:ext cx="1226530" cy="112093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24" y="5157192"/>
            <a:ext cx="1166536" cy="106955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016" y="5123061"/>
            <a:ext cx="1319618" cy="1131952"/>
          </a:xfrm>
          <a:prstGeom prst="rect">
            <a:avLst/>
          </a:prstGeom>
        </p:spPr>
      </p:pic>
      <p:pic>
        <p:nvPicPr>
          <p:cNvPr id="5122" name="Picture 2" descr="innovation system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4027695"/>
            <a:ext cx="2701273" cy="2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38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사회기술전환론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다층적 접근을 통해 거시적 측면과 미시적 측면을 동시에 고려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사회기술체제전환론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geels multi level perspectiv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10" y="1699845"/>
            <a:ext cx="6264697" cy="48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3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사회기술체제전환론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Geels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Schot</a:t>
            </a:r>
            <a:r>
              <a:rPr lang="en-US" altLang="ko-KR" dirty="0" smtClean="0"/>
              <a:t> (2006)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9571"/>
          <a:stretch/>
        </p:blipFill>
        <p:spPr>
          <a:xfrm>
            <a:off x="3544300" y="3400052"/>
            <a:ext cx="6192688" cy="30322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409" y="1037295"/>
            <a:ext cx="3024336" cy="21379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602" y="1038375"/>
            <a:ext cx="2664296" cy="20700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6" y="1096774"/>
            <a:ext cx="3006988" cy="210271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71" y="4096980"/>
            <a:ext cx="3271241" cy="199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8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3663" indent="0">
              <a:buNone/>
            </a:pPr>
            <a:endParaRPr lang="en-US" altLang="ko-KR" sz="2400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지역산업의 디지털 전환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0" y="6381328"/>
            <a:ext cx="9633519" cy="4766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출처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동아일보</a:t>
            </a:r>
            <a:r>
              <a:rPr lang="ko-KR" altLang="en-US" dirty="0" smtClean="0"/>
              <a:t> </a:t>
            </a:r>
            <a:r>
              <a:rPr lang="en-US" altLang="ko-KR" dirty="0" smtClean="0"/>
              <a:t>(2019.3.6.) </a:t>
            </a:r>
            <a:r>
              <a:rPr lang="ko-KR" altLang="en-US" dirty="0" smtClean="0"/>
              <a:t>무너지는 지방경제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집값 </a:t>
            </a:r>
            <a:r>
              <a:rPr lang="en-US" altLang="ko-KR" dirty="0" smtClean="0"/>
              <a:t>37</a:t>
            </a:r>
            <a:r>
              <a:rPr lang="ko-KR" altLang="en-US" dirty="0" smtClean="0"/>
              <a:t>개월째 추락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조선비즈</a:t>
            </a:r>
            <a:r>
              <a:rPr lang="ko-KR" altLang="en-US" dirty="0" smtClean="0"/>
              <a:t> </a:t>
            </a:r>
            <a:r>
              <a:rPr lang="en-US" altLang="ko-KR" dirty="0" smtClean="0"/>
              <a:t>(2018.6.4) </a:t>
            </a:r>
            <a:r>
              <a:rPr lang="ko-KR" altLang="en-US" dirty="0"/>
              <a:t>반월 </a:t>
            </a:r>
            <a:r>
              <a:rPr lang="en-US" altLang="ko-KR" dirty="0"/>
              <a:t>62%, </a:t>
            </a:r>
            <a:r>
              <a:rPr lang="ko-KR" altLang="en-US" dirty="0"/>
              <a:t>구미 </a:t>
            </a:r>
            <a:r>
              <a:rPr lang="en-US" altLang="ko-KR" dirty="0"/>
              <a:t>65%, </a:t>
            </a:r>
            <a:r>
              <a:rPr lang="ko-KR" altLang="en-US" dirty="0" err="1"/>
              <a:t>녹산</a:t>
            </a:r>
            <a:r>
              <a:rPr lang="ko-KR" altLang="en-US" dirty="0"/>
              <a:t> </a:t>
            </a:r>
            <a:r>
              <a:rPr lang="en-US" altLang="ko-KR" dirty="0"/>
              <a:t>58%… </a:t>
            </a:r>
            <a:r>
              <a:rPr lang="ko-KR" altLang="en-US" dirty="0" err="1"/>
              <a:t>産團이</a:t>
            </a:r>
            <a:r>
              <a:rPr lang="ko-KR" altLang="en-US" dirty="0"/>
              <a:t> </a:t>
            </a:r>
            <a:r>
              <a:rPr lang="ko-KR" altLang="en-US" dirty="0" err="1" smtClean="0"/>
              <a:t>멈춰선다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한국경제 </a:t>
            </a:r>
            <a:r>
              <a:rPr lang="en-US" altLang="ko-KR" dirty="0" smtClean="0"/>
              <a:t>(2018.10.24) </a:t>
            </a:r>
            <a:r>
              <a:rPr lang="ko-KR" altLang="en-US" dirty="0"/>
              <a:t>현실이 된 ‘한국판 </a:t>
            </a:r>
            <a:r>
              <a:rPr lang="ko-KR" altLang="en-US" dirty="0" err="1"/>
              <a:t>러스트</a:t>
            </a:r>
            <a:r>
              <a:rPr lang="ko-KR" altLang="en-US" dirty="0"/>
              <a:t> 벨트’</a:t>
            </a:r>
            <a:r>
              <a:rPr lang="en-US" altLang="ko-KR" dirty="0"/>
              <a:t>…“</a:t>
            </a:r>
            <a:r>
              <a:rPr lang="ko-KR" altLang="en-US" dirty="0"/>
              <a:t>동</a:t>
            </a:r>
            <a:r>
              <a:rPr lang="en-US" altLang="ko-KR" dirty="0"/>
              <a:t>·</a:t>
            </a:r>
            <a:r>
              <a:rPr lang="ko-KR" altLang="en-US" dirty="0"/>
              <a:t>서남권이 흔들린다”</a:t>
            </a:r>
          </a:p>
        </p:txBody>
      </p:sp>
      <p:pic>
        <p:nvPicPr>
          <p:cNvPr id="15" name="Picture 8" descr="지방 산업단지 위기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9" y="729463"/>
            <a:ext cx="2880321" cy="32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구미 생산액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2" y="692696"/>
            <a:ext cx="520492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지방 경제 위기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23" y="4309027"/>
            <a:ext cx="4137910" cy="19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gazine.hankyung.com/magazinedata/images/photo/201810/e1281c5ef71dd1b31b9afd0b7735b3f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2" y="3356991"/>
            <a:ext cx="5255164" cy="30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80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지역혁신시스템 구축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애들레이드는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10</a:t>
            </a:r>
            <a:r>
              <a:rPr lang="ko-KR" altLang="en-US" dirty="0" err="1" smtClean="0"/>
              <a:t>년전부터</a:t>
            </a:r>
            <a:r>
              <a:rPr lang="ko-KR" altLang="en-US" dirty="0" smtClean="0"/>
              <a:t> 자동차 제조 공장의 철수를 예측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정부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실업수당과 퇴직수당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보편적 의료 시스템인 메디케어 등 호주의 사회 안전망 구축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기업</a:t>
            </a:r>
            <a:r>
              <a:rPr lang="en-US" altLang="ko-KR" dirty="0" smtClean="0"/>
              <a:t>-</a:t>
            </a:r>
            <a:r>
              <a:rPr lang="ko-KR" altLang="en-US" dirty="0" smtClean="0"/>
              <a:t>노조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철수계획 </a:t>
            </a:r>
            <a:r>
              <a:rPr lang="ko-KR" altLang="en-US" dirty="0" err="1" smtClean="0"/>
              <a:t>발표후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년동안</a:t>
            </a:r>
            <a:r>
              <a:rPr lang="ko-KR" altLang="en-US" dirty="0" smtClean="0"/>
              <a:t> 노동자에게 기술 자격증 취득 장려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이직지원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노조는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동안 모든 노동자를 추적해 이직에 성공했는지 일일이 확인하고 기록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대학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명문 대학이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존재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대학에서도 인공지능 연구소 설립하는 등 혁신노력 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지역혁신센터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톤슬리</a:t>
            </a:r>
            <a:r>
              <a:rPr lang="ko-KR" altLang="en-US" dirty="0" smtClean="0"/>
              <a:t> 이노베이션 </a:t>
            </a:r>
            <a:r>
              <a:rPr lang="ko-KR" altLang="en-US" dirty="0" err="1" smtClean="0"/>
              <a:t>디스트릭트가</a:t>
            </a:r>
            <a:r>
              <a:rPr lang="ko-KR" altLang="en-US" dirty="0" smtClean="0"/>
              <a:t> 협력 환경을 조성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AI</a:t>
            </a:r>
            <a:r>
              <a:rPr lang="ko-KR" altLang="en-US" dirty="0" smtClean="0"/>
              <a:t>시대와 지역혁신의 미래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이미지 검색</a:t>
            </a:r>
            <a:endParaRPr lang="ko-KR" altLang="en-US" dirty="0"/>
          </a:p>
        </p:txBody>
      </p:sp>
      <p:pic>
        <p:nvPicPr>
          <p:cNvPr id="3074" name="Picture 2" descr="애들레이드 노조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5203"/>
          <a:stretch/>
        </p:blipFill>
        <p:spPr bwMode="auto">
          <a:xfrm>
            <a:off x="416496" y="4234478"/>
            <a:ext cx="3240360" cy="20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애들레이드 대학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4234478"/>
            <a:ext cx="2710193" cy="20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남호주대학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93" y="4252373"/>
            <a:ext cx="2915981" cy="19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91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err="1"/>
              <a:t>신산업은</a:t>
            </a:r>
            <a:r>
              <a:rPr lang="ko-KR" altLang="en-US" sz="2000" dirty="0"/>
              <a:t> 사회체제를 전환할 </a:t>
            </a:r>
            <a:r>
              <a:rPr lang="ko-KR" altLang="en-US" sz="2000" dirty="0" err="1"/>
              <a:t>니치를</a:t>
            </a:r>
            <a:r>
              <a:rPr lang="ko-KR" altLang="en-US" sz="2000" dirty="0"/>
              <a:t> 만드는 것으로 시작</a:t>
            </a:r>
            <a:endParaRPr lang="en-US" altLang="ko-KR" sz="2000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규제개선도 </a:t>
            </a:r>
            <a:r>
              <a:rPr lang="ko-KR" altLang="en-US" dirty="0" smtClean="0"/>
              <a:t>필요하지만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시간이 </a:t>
            </a:r>
            <a:r>
              <a:rPr lang="ko-KR" altLang="en-US" dirty="0"/>
              <a:t>오래 걸리며 이해관계자가 </a:t>
            </a:r>
            <a:r>
              <a:rPr lang="ko-KR" altLang="en-US" dirty="0" smtClean="0"/>
              <a:t>존재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꼭 </a:t>
            </a:r>
            <a:r>
              <a:rPr lang="ko-KR" altLang="en-US" dirty="0"/>
              <a:t>필요한 부분을 </a:t>
            </a:r>
            <a:r>
              <a:rPr lang="ko-KR" altLang="en-US" dirty="0" smtClean="0"/>
              <a:t>찾아내 문제를 해결하는 </a:t>
            </a:r>
            <a:r>
              <a:rPr lang="ko-KR" altLang="en-US" u="sng" dirty="0" smtClean="0"/>
              <a:t>작은 혁신</a:t>
            </a:r>
            <a:r>
              <a:rPr lang="en-US" altLang="ko-KR" u="sng" dirty="0" smtClean="0"/>
              <a:t>(niche)</a:t>
            </a:r>
            <a:r>
              <a:rPr lang="ko-KR" altLang="en-US" u="sng" dirty="0" smtClean="0"/>
              <a:t>을 만드는 것이 필요</a:t>
            </a:r>
            <a:r>
              <a:rPr lang="en-US" altLang="ko-KR" u="sng" dirty="0" smtClean="0"/>
              <a:t/>
            </a:r>
            <a:br>
              <a:rPr lang="en-US" altLang="ko-KR" u="sng" dirty="0" smtClean="0"/>
            </a:br>
            <a:r>
              <a:rPr lang="en-US" altLang="ko-KR" dirty="0" smtClean="0"/>
              <a:t>							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지방정부의 역할이 강조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인공지능 </a:t>
            </a:r>
            <a:r>
              <a:rPr lang="en-US" altLang="ko-KR" dirty="0"/>
              <a:t>+ </a:t>
            </a:r>
            <a:r>
              <a:rPr lang="ko-KR" altLang="en-US" dirty="0"/>
              <a:t>구급차 </a:t>
            </a:r>
            <a:r>
              <a:rPr lang="en-US" altLang="ko-KR" dirty="0"/>
              <a:t>: </a:t>
            </a:r>
            <a:r>
              <a:rPr lang="ko-KR" altLang="en-US" dirty="0"/>
              <a:t>부처</a:t>
            </a:r>
            <a:r>
              <a:rPr lang="en-US" altLang="ko-KR" dirty="0"/>
              <a:t>, </a:t>
            </a:r>
            <a:r>
              <a:rPr lang="ko-KR" altLang="en-US" dirty="0"/>
              <a:t>민간기업의 협력을 넘어 공동의 문제해결 능력이 필요 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인공지능 </a:t>
            </a:r>
            <a:r>
              <a:rPr lang="en-US" altLang="ko-KR" dirty="0"/>
              <a:t>+ </a:t>
            </a:r>
            <a:r>
              <a:rPr lang="ko-KR" altLang="en-US" dirty="0"/>
              <a:t>보건소 </a:t>
            </a:r>
            <a:r>
              <a:rPr lang="en-US" altLang="ko-KR" dirty="0"/>
              <a:t>: </a:t>
            </a:r>
            <a:r>
              <a:rPr lang="ko-KR" altLang="en-US" dirty="0"/>
              <a:t>대기업은 문제해결을 </a:t>
            </a:r>
            <a:r>
              <a:rPr lang="ko-KR" altLang="en-US" dirty="0" err="1"/>
              <a:t>스타트업은</a:t>
            </a:r>
            <a:r>
              <a:rPr lang="ko-KR" altLang="en-US" dirty="0"/>
              <a:t> 기술을 제공하고 정부에서는 사용할 수 있도록 제도 보완 </a:t>
            </a:r>
            <a:r>
              <a:rPr lang="en-US" altLang="ko-KR" dirty="0">
                <a:sym typeface="Wingdings" panose="05000000000000000000" pitchFamily="2" charset="2"/>
              </a:rPr>
              <a:t></a:t>
            </a:r>
            <a:r>
              <a:rPr lang="ko-KR" altLang="en-US" dirty="0"/>
              <a:t> 역할 변화가 필요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</a:t>
            </a:r>
            <a:r>
              <a:rPr lang="ko-KR" altLang="en-US" dirty="0"/>
              <a:t>시대와 지역혁신의 미래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규제개혁백서</a:t>
            </a:r>
            <a:r>
              <a:rPr lang="en-US" altLang="ko-KR" dirty="0" smtClean="0"/>
              <a:t>(2018)</a:t>
            </a:r>
            <a:endParaRPr lang="ko-KR" altLang="en-US" dirty="0"/>
          </a:p>
        </p:txBody>
      </p:sp>
      <p:pic>
        <p:nvPicPr>
          <p:cNvPr id="5122" name="Picture 2" descr="규제개혁백서 1998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0" y="4200563"/>
            <a:ext cx="1251445" cy="17683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규제개혁백서 2002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5" y="4585085"/>
            <a:ext cx="1393944" cy="1969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규제개혁백서 2013에 대한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32" name="Picture 12" descr="http://www.korea.kr/newsWeb/resources/attaches/2014.04/04/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31" y="4232807"/>
            <a:ext cx="1576667" cy="1795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406" y="4585085"/>
            <a:ext cx="1325554" cy="1948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039" y="4040378"/>
            <a:ext cx="4414965" cy="24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6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스마트 </a:t>
            </a:r>
            <a:r>
              <a:rPr lang="ko-KR" altLang="en-US" dirty="0"/>
              <a:t>공장에서 나아가 스마트 생태계로 </a:t>
            </a:r>
            <a:r>
              <a:rPr lang="ko-KR" altLang="en-US" dirty="0" smtClean="0"/>
              <a:t>전환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혁신에는 여러 기업들의 협력이 필요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부산의 </a:t>
            </a:r>
            <a:r>
              <a:rPr lang="ko-KR" altLang="en-US" dirty="0"/>
              <a:t>신발산업은 </a:t>
            </a:r>
            <a:r>
              <a:rPr lang="ko-KR" altLang="en-US" dirty="0" err="1"/>
              <a:t>리쇼어링</a:t>
            </a:r>
            <a:r>
              <a:rPr lang="ko-KR" altLang="en-US" dirty="0"/>
              <a:t> </a:t>
            </a:r>
            <a:r>
              <a:rPr lang="ko-KR" altLang="en-US" dirty="0" smtClean="0"/>
              <a:t>정책으로 기업이 </a:t>
            </a:r>
            <a:r>
              <a:rPr lang="ko-KR" altLang="en-US" dirty="0"/>
              <a:t>공동 </a:t>
            </a:r>
            <a:r>
              <a:rPr lang="ko-KR" altLang="en-US" dirty="0" smtClean="0"/>
              <a:t>복귀했으며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smtClean="0"/>
              <a:t>정부는 </a:t>
            </a:r>
            <a:r>
              <a:rPr lang="en-US" altLang="ko-KR" dirty="0" smtClean="0"/>
              <a:t>R&amp;D</a:t>
            </a:r>
            <a:r>
              <a:rPr lang="ko-KR" altLang="en-US" dirty="0"/>
              <a:t>를</a:t>
            </a:r>
            <a:r>
              <a:rPr lang="en-US" altLang="ko-KR" dirty="0" smtClean="0"/>
              <a:t> </a:t>
            </a:r>
            <a:r>
              <a:rPr lang="ko-KR" altLang="en-US" dirty="0"/>
              <a:t>지원하여 스마트 </a:t>
            </a:r>
            <a:r>
              <a:rPr lang="ko-KR" altLang="en-US" dirty="0" smtClean="0"/>
              <a:t>생태계를 구축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삼송캐스터는</a:t>
            </a:r>
            <a:r>
              <a:rPr lang="ko-KR" altLang="en-US" dirty="0" smtClean="0"/>
              <a:t> 대기업의 스마트 공장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노하우를 전수받아 </a:t>
            </a:r>
            <a:r>
              <a:rPr lang="ko-KR" altLang="en-US" dirty="0" err="1" smtClean="0"/>
              <a:t>협력사들과</a:t>
            </a:r>
            <a:r>
              <a:rPr lang="ko-KR" altLang="en-US" dirty="0" smtClean="0"/>
              <a:t> 스마트 공장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구축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패밀리 혁신 사례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</a:t>
            </a:r>
            <a:r>
              <a:rPr lang="ko-KR" altLang="en-US" dirty="0"/>
              <a:t>시대와 지역혁신의 미래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박래현 </a:t>
            </a:r>
            <a:r>
              <a:rPr lang="en-US" altLang="ko-KR" dirty="0" smtClean="0"/>
              <a:t>(2005) </a:t>
            </a:r>
            <a:r>
              <a:rPr lang="ko-KR" altLang="en-US" dirty="0" smtClean="0"/>
              <a:t>서울시 제화산업의 집적 특성 및 혁신 환경 분석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이미지 검색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9" y="3874546"/>
            <a:ext cx="4447143" cy="24670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32" y="2513161"/>
            <a:ext cx="4409382" cy="3834755"/>
          </a:xfrm>
          <a:prstGeom prst="rect">
            <a:avLst/>
          </a:prstGeom>
        </p:spPr>
      </p:pic>
      <p:pic>
        <p:nvPicPr>
          <p:cNvPr id="6146" name="Picture 2" descr="삼송캐스터에 대한 이미지 검색결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14249"/>
          <a:stretch/>
        </p:blipFill>
        <p:spPr bwMode="auto">
          <a:xfrm>
            <a:off x="7833321" y="1095444"/>
            <a:ext cx="1817093" cy="12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27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사회갈등을 넘어 혁신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애들레이드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말뫼</a:t>
            </a:r>
            <a:r>
              <a:rPr lang="ko-KR" altLang="en-US" dirty="0" smtClean="0"/>
              <a:t> 사례의 공통점은 높은 실업률에도 사회갈등이 크지 않았다는 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i="1" dirty="0" smtClean="0"/>
              <a:t>LAB 2050 (2018.10.17) </a:t>
            </a:r>
            <a:r>
              <a:rPr lang="ko-KR" altLang="en-US" i="1" dirty="0" err="1" smtClean="0"/>
              <a:t>말뫼는</a:t>
            </a:r>
            <a:r>
              <a:rPr lang="ko-KR" altLang="en-US" i="1" dirty="0" smtClean="0"/>
              <a:t> 정말 눈물을 흘렸을까</a:t>
            </a:r>
            <a:r>
              <a:rPr lang="en-US" altLang="ko-KR" i="1" dirty="0" smtClean="0"/>
              <a:t>?</a:t>
            </a:r>
          </a:p>
          <a:p>
            <a:pPr lvl="1"/>
            <a:r>
              <a:rPr lang="ko-KR" altLang="en-US" dirty="0"/>
              <a:t>노르웨이의 </a:t>
            </a:r>
            <a:r>
              <a:rPr lang="en-US" altLang="ko-KR" dirty="0"/>
              <a:t>1990</a:t>
            </a:r>
            <a:r>
              <a:rPr lang="ko-KR" altLang="en-US" dirty="0"/>
              <a:t>년대 초반 </a:t>
            </a:r>
            <a:r>
              <a:rPr lang="ko-KR" altLang="en-US" dirty="0" smtClean="0"/>
              <a:t>보조금을 받는 영세 </a:t>
            </a:r>
            <a:r>
              <a:rPr lang="ko-KR" altLang="en-US" dirty="0"/>
              <a:t>양식업자 위주로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신</a:t>
            </a:r>
            <a:r>
              <a:rPr lang="en-US" altLang="ko-KR" dirty="0" smtClean="0"/>
              <a:t>-</a:t>
            </a:r>
            <a:r>
              <a:rPr lang="ko-KR" altLang="en-US" dirty="0" smtClean="0"/>
              <a:t>구 체제간 갈등을 넘어서는 혁신이 필요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 marL="93663" indent="0">
              <a:buNone/>
            </a:pP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</a:t>
            </a:r>
            <a:r>
              <a:rPr lang="ko-KR" altLang="en-US" dirty="0"/>
              <a:t>시대와 지역혁신의 미래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0" y="6608307"/>
            <a:ext cx="9345487" cy="249693"/>
          </a:xfrm>
        </p:spPr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매일경제</a:t>
            </a:r>
            <a:r>
              <a:rPr lang="ko-KR" altLang="en-US" dirty="0" smtClean="0"/>
              <a:t> </a:t>
            </a:r>
            <a:r>
              <a:rPr lang="en-US" altLang="ko-KR" dirty="0" smtClean="0"/>
              <a:t>(2019.2.18) </a:t>
            </a:r>
            <a:r>
              <a:rPr lang="ko-KR" altLang="en-US" dirty="0"/>
              <a:t>이번엔 택시 </a:t>
            </a:r>
            <a:r>
              <a:rPr lang="en-US" altLang="ko-KR" dirty="0"/>
              <a:t>vs </a:t>
            </a:r>
            <a:r>
              <a:rPr lang="ko-KR" altLang="en-US" dirty="0"/>
              <a:t>타다</a:t>
            </a:r>
            <a:r>
              <a:rPr lang="en-US" altLang="ko-KR" dirty="0"/>
              <a:t>…</a:t>
            </a:r>
            <a:r>
              <a:rPr lang="ko-KR" altLang="en-US" dirty="0" err="1"/>
              <a:t>공유車</a:t>
            </a:r>
            <a:r>
              <a:rPr lang="ko-KR" altLang="en-US" dirty="0"/>
              <a:t> 갈등 </a:t>
            </a:r>
            <a:r>
              <a:rPr lang="en-US" altLang="ko-KR" dirty="0"/>
              <a:t>2</a:t>
            </a:r>
            <a:r>
              <a:rPr lang="ko-KR" altLang="en-US" dirty="0" smtClean="0"/>
              <a:t>라운드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한국농어민신문</a:t>
            </a:r>
            <a:r>
              <a:rPr lang="en-US" altLang="ko-KR" dirty="0" smtClean="0"/>
              <a:t>(2019.9.27), </a:t>
            </a:r>
            <a:r>
              <a:rPr lang="ko-KR" altLang="en-US" dirty="0" smtClean="0"/>
              <a:t>연합뉴스 </a:t>
            </a:r>
            <a:r>
              <a:rPr lang="en-US" altLang="ko-KR" dirty="0" smtClean="0"/>
              <a:t>(2019.8.12) </a:t>
            </a:r>
            <a:r>
              <a:rPr lang="ko-KR" altLang="en-US" dirty="0" smtClean="0"/>
              <a:t>의료계 반발에 강원 원격 의료 </a:t>
            </a:r>
            <a:r>
              <a:rPr lang="ko-KR" altLang="en-US" dirty="0" err="1" smtClean="0"/>
              <a:t>규제자유특구</a:t>
            </a:r>
            <a:r>
              <a:rPr lang="ko-KR" altLang="en-US" dirty="0" smtClean="0"/>
              <a:t> 삐걱</a:t>
            </a:r>
            <a:endParaRPr lang="ko-KR" altLang="en-US" dirty="0"/>
          </a:p>
        </p:txBody>
      </p:sp>
      <p:pic>
        <p:nvPicPr>
          <p:cNvPr id="7170" name="Picture 2" descr="택시 갈등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3" y="3838301"/>
            <a:ext cx="3970635" cy="26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원격의료 강원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3861048"/>
            <a:ext cx="3256180" cy="24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스마트팜밸리 반대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52" y="3212976"/>
            <a:ext cx="3639743" cy="19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88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3" descr="D:\2015업무\4_양식\PPT양식및로고\Q&amp;A\Q&amp;A_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50" y="3458556"/>
            <a:ext cx="2114114" cy="11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1399" y="2548466"/>
            <a:ext cx="7656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prstClr val="white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경청해 주셔서 감사합니다</a:t>
            </a:r>
            <a:r>
              <a:rPr lang="en-US" altLang="ko-KR" sz="4000" b="1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prstClr val="white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88776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266700">
              <a:buSzPct val="70000"/>
              <a:buFont typeface="Wingdings" panose="05000000000000000000" pitchFamily="2" charset="2"/>
              <a:buChar char="§"/>
            </a:pPr>
            <a:r>
              <a:rPr lang="ko-KR" altLang="en-US" sz="2400" dirty="0" smtClean="0"/>
              <a:t>세계 경제 구조의 변화</a:t>
            </a:r>
            <a:endParaRPr lang="en-US" altLang="ko-KR" sz="2400" dirty="0" smtClean="0"/>
          </a:p>
          <a:p>
            <a:pPr lvl="1"/>
            <a:r>
              <a:rPr lang="ko-KR" altLang="en-US" dirty="0" smtClean="0"/>
              <a:t>보호무역 강화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주요국의 내수중심 경제구조 전환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선진국과 신흥국간 생산 비용 격차축소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전세계 </a:t>
            </a:r>
            <a:r>
              <a:rPr lang="en-US" altLang="ko-KR" dirty="0" smtClean="0"/>
              <a:t>GVC </a:t>
            </a:r>
            <a:r>
              <a:rPr lang="ko-KR" altLang="en-US" dirty="0" smtClean="0"/>
              <a:t>참여도가 </a:t>
            </a:r>
            <a:r>
              <a:rPr lang="en-US" altLang="ko-KR" dirty="0" smtClean="0"/>
              <a:t>2008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(14.1%) </a:t>
            </a:r>
            <a:r>
              <a:rPr lang="ko-KR" altLang="en-US" dirty="0" smtClean="0"/>
              <a:t>정점을 기록한 후 지속적으로 하락 </a:t>
            </a:r>
            <a:r>
              <a:rPr lang="en-US" altLang="ko-KR" sz="1400" b="0" dirty="0" smtClean="0"/>
              <a:t>(13.5%, 2015</a:t>
            </a:r>
            <a:r>
              <a:rPr lang="ko-KR" altLang="en-US" sz="1400" b="0" dirty="0" smtClean="0"/>
              <a:t>년</a:t>
            </a:r>
            <a:r>
              <a:rPr lang="en-US" altLang="ko-KR" sz="1400" b="0" dirty="0" smtClean="0"/>
              <a:t>)</a:t>
            </a:r>
          </a:p>
          <a:p>
            <a:pPr lvl="1"/>
            <a:r>
              <a:rPr lang="ko-KR" altLang="en-US" dirty="0" smtClean="0"/>
              <a:t>세계 기술규제 도입 건수가 역대 최고치를 갱신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무역기술장벽</a:t>
            </a:r>
            <a:r>
              <a:rPr lang="en-US" altLang="ko-KR" dirty="0" smtClean="0"/>
              <a:t>(TBT) </a:t>
            </a:r>
            <a:r>
              <a:rPr lang="ko-KR" altLang="en-US" dirty="0" smtClean="0"/>
              <a:t>국가간 서로 다른 기술규정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인증 등을 적용함으로써 상품의 자유로운 이동을 저해하는 무역상 장애요소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무역기술장벽</a:t>
            </a:r>
            <a:r>
              <a:rPr lang="en-US" altLang="ko-KR" dirty="0" smtClean="0"/>
              <a:t>(TBT) : </a:t>
            </a:r>
            <a:r>
              <a:rPr lang="en-US" altLang="ko-KR" dirty="0"/>
              <a:t>('05</a:t>
            </a:r>
            <a:r>
              <a:rPr lang="ko-KR" altLang="en-US" dirty="0"/>
              <a:t>년</a:t>
            </a:r>
            <a:r>
              <a:rPr lang="en-US" altLang="ko-KR" dirty="0"/>
              <a:t>) 897 → </a:t>
            </a:r>
            <a:r>
              <a:rPr lang="en-US" altLang="ko-KR" dirty="0" smtClean="0"/>
              <a:t>(</a:t>
            </a:r>
            <a:r>
              <a:rPr lang="en-US" altLang="ko-KR" dirty="0"/>
              <a:t>'17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en-US" altLang="ko-KR" dirty="0" smtClean="0"/>
              <a:t>2,585</a:t>
            </a:r>
          </a:p>
          <a:p>
            <a:pPr lvl="2"/>
            <a:r>
              <a:rPr lang="ko-KR" altLang="en-US" dirty="0" smtClean="0"/>
              <a:t>특정무역현안</a:t>
            </a:r>
            <a:r>
              <a:rPr lang="en-US" altLang="ko-KR" dirty="0" smtClean="0"/>
              <a:t>(STC) : (‘05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32</a:t>
            </a:r>
            <a:r>
              <a:rPr lang="ko-KR" altLang="en-US" dirty="0" smtClean="0"/>
              <a:t>건 </a:t>
            </a:r>
            <a:r>
              <a:rPr lang="en-US" altLang="ko-KR" dirty="0"/>
              <a:t>→ </a:t>
            </a:r>
            <a:r>
              <a:rPr lang="en-US" altLang="ko-KR" dirty="0" smtClean="0"/>
              <a:t>(‘17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178</a:t>
            </a:r>
            <a:r>
              <a:rPr lang="ko-KR" altLang="en-US" dirty="0" smtClean="0"/>
              <a:t>건 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지역산업의 디지털 전환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en-US" altLang="ko-KR" dirty="0"/>
              <a:t>2017</a:t>
            </a:r>
            <a:r>
              <a:rPr lang="ko-KR" altLang="en-US" dirty="0"/>
              <a:t>년 무역기술장벽</a:t>
            </a:r>
            <a:r>
              <a:rPr lang="en-US" altLang="ko-KR" dirty="0"/>
              <a:t>(TBT) </a:t>
            </a:r>
            <a:r>
              <a:rPr lang="ko-KR" altLang="en-US" dirty="0"/>
              <a:t>보고서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496" y="174766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" y="4013685"/>
            <a:ext cx="5384948" cy="252593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339" y="3982594"/>
            <a:ext cx="4388148" cy="248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980195"/>
              </p:ext>
            </p:extLst>
          </p:nvPr>
        </p:nvGraphicFramePr>
        <p:xfrm>
          <a:off x="502518" y="2729188"/>
          <a:ext cx="9001000" cy="3858212"/>
        </p:xfrm>
        <a:graphic>
          <a:graphicData uri="http://schemas.openxmlformats.org/drawingml/2006/table">
            <a:tbl>
              <a:tblPr/>
              <a:tblGrid>
                <a:gridCol w="1331250">
                  <a:extLst>
                    <a:ext uri="{9D8B030D-6E8A-4147-A177-3AD203B41FA5}">
                      <a16:colId xmlns="" xmlns:a16="http://schemas.microsoft.com/office/drawing/2014/main" val="3903384451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385993825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4253555114"/>
                    </a:ext>
                  </a:extLst>
                </a:gridCol>
                <a:gridCol w="4285374">
                  <a:extLst>
                    <a:ext uri="{9D8B030D-6E8A-4147-A177-3AD203B41FA5}">
                      <a16:colId xmlns="" xmlns:a16="http://schemas.microsoft.com/office/drawing/2014/main" val="1571173792"/>
                    </a:ext>
                  </a:extLst>
                </a:gridCol>
              </a:tblGrid>
              <a:tr h="2528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21590" marB="21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주요 정책명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21590" marB="21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시기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21590" marB="21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주요내용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21590" marB="21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254143"/>
                  </a:ext>
                </a:extLst>
              </a:tr>
              <a:tr h="24401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산업의 스마트화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제조업 혁신전략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3.0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‘14.6.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제조업 현장의 스마트화 지원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2765177"/>
                  </a:ext>
                </a:extLst>
              </a:tr>
              <a:tr h="2440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스마트 제조혁신 비전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2025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‘17.4.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스마트공장의 고도화 추진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2380245"/>
                  </a:ext>
                </a:extLst>
              </a:tr>
              <a:tr h="3953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중소기업 스마트 제조혁신 전략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‘18.12.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스마트 공장의 산업 확대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1203440"/>
                  </a:ext>
                </a:extLst>
              </a:tr>
              <a:tr h="2440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스마트 산단 시범사업 추진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‘19.2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.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산업단지 노후화 극복 및 스마트화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4271192"/>
                  </a:ext>
                </a:extLst>
              </a:tr>
              <a:tr h="39532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주력산업 불황극복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제조업 활력 회복 및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혁신전략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‘18.12.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신산업에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로드맵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R&amp;D,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스마트 산단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등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제시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3338832"/>
                  </a:ext>
                </a:extLst>
              </a:tr>
              <a:tr h="3953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제조업 르네상스 전략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19.6.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신산업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육성과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기존 주력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산업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혁신을 통해 산업구조 재편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7955273"/>
                  </a:ext>
                </a:extLst>
              </a:tr>
              <a:tr h="39532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리쇼어링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지원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해외진출기업 국내복귀지원 종합대책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‘13.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해외 유턴기업의 세금 지원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설비 보조금 지원 등 유턴기업 확대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0896692"/>
                  </a:ext>
                </a:extLst>
              </a:tr>
              <a:tr h="2440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유턴기업 종합지원대책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’18.11.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유턴기업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대상 범위 및 지원 확대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4318786"/>
                  </a:ext>
                </a:extLst>
              </a:tr>
              <a:tr h="6461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지역기반의 규제 혁신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규제자유특구법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‘19.4.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강원 디지털 헬스케어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대구 스마트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웰니스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전남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모빌리티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충북 스마트 안전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경북 차세대 배터리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리사이클링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부산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블록체인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세종 자율주행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규제자유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특구 선정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5428443"/>
                  </a:ext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기존 정책 대응 현황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내용 개체 틀 4"/>
          <p:cNvSpPr txBox="1">
            <a:spLocks/>
          </p:cNvSpPr>
          <p:nvPr/>
        </p:nvSpPr>
        <p:spPr>
          <a:xfrm>
            <a:off x="1796" y="620687"/>
            <a:ext cx="9904204" cy="6237313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 algn="l" rtl="0" eaLnBrk="1" fontAlgn="base" latinLnBrk="1" hangingPunct="1">
              <a:lnSpc>
                <a:spcPct val="120000"/>
              </a:lnSpc>
              <a:spcBef>
                <a:spcPts val="704"/>
              </a:spcBef>
              <a:spcAft>
                <a:spcPct val="0"/>
              </a:spcAft>
              <a:buClr>
                <a:srgbClr val="002563"/>
              </a:buClr>
              <a:buSzPct val="115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49263" indent="-177800" algn="l" rtl="0" eaLnBrk="1" fontAlgn="base" latinLnBrk="1" hangingPunct="1">
              <a:lnSpc>
                <a:spcPct val="120000"/>
              </a:lnSpc>
              <a:spcBef>
                <a:spcPts val="587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 algn="l" rtl="0" eaLnBrk="1" fontAlgn="base" latinLnBrk="1" hangingPunct="1">
              <a:lnSpc>
                <a:spcPct val="120000"/>
              </a:lnSpc>
              <a:spcBef>
                <a:spcPts val="587"/>
              </a:spcBef>
              <a:spcAft>
                <a:spcPct val="0"/>
              </a:spcAft>
              <a:buClr>
                <a:schemeClr val="tx1"/>
              </a:buClr>
              <a:buSzPct val="76000"/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 algn="l" rtl="0" eaLnBrk="1" fontAlgn="base" latinLnBrk="1" hangingPunct="1">
              <a:lnSpc>
                <a:spcPct val="120000"/>
              </a:lnSpc>
              <a:spcBef>
                <a:spcPts val="469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 algn="l" rtl="0" eaLnBrk="1" fontAlgn="base" latinLnBrk="1" hangingPunct="1">
              <a:lnSpc>
                <a:spcPct val="120000"/>
              </a:lnSpc>
              <a:spcBef>
                <a:spcPts val="352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145487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1859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18230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754602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0363" indent="-266700">
              <a:buSzPct val="70000"/>
              <a:buFont typeface="Wingdings" panose="05000000000000000000" pitchFamily="2" charset="2"/>
              <a:buChar char="§"/>
            </a:pPr>
            <a:r>
              <a:rPr lang="ko-KR" altLang="en-US" sz="2000" dirty="0"/>
              <a:t>다양한 정책을 통해 산업 활성화 도모</a:t>
            </a:r>
            <a:endParaRPr lang="en-US" altLang="ko-KR" sz="2000" dirty="0"/>
          </a:p>
          <a:p>
            <a:pPr marL="534988" lvl="1" indent="-268288">
              <a:buSzPct val="70000"/>
              <a:buFont typeface="Wingdings" panose="05000000000000000000" pitchFamily="2" charset="2"/>
              <a:buChar char="§"/>
            </a:pPr>
            <a:r>
              <a:rPr kumimoji="0" lang="ko-KR" altLang="en-US" sz="1600" kern="0" dirty="0" smtClean="0"/>
              <a:t>스마트 공장을 도입하여 생산의 스마트화</a:t>
            </a:r>
            <a:endParaRPr kumimoji="0" lang="en-US" altLang="ko-KR" sz="1600" kern="0" dirty="0" smtClean="0"/>
          </a:p>
          <a:p>
            <a:pPr marL="534988" lvl="1" indent="-268288">
              <a:buSzPct val="70000"/>
              <a:buFont typeface="Wingdings" panose="05000000000000000000" pitchFamily="2" charset="2"/>
              <a:buChar char="§"/>
            </a:pPr>
            <a:r>
              <a:rPr kumimoji="0" lang="ko-KR" altLang="en-US" sz="1600" kern="0" dirty="0" smtClean="0"/>
              <a:t>주력산업의 불황극복을 위한 기업과 </a:t>
            </a:r>
            <a:r>
              <a:rPr kumimoji="0" lang="ko-KR" altLang="en-US" sz="1600" kern="0" dirty="0" err="1" smtClean="0"/>
              <a:t>산단의</a:t>
            </a:r>
            <a:r>
              <a:rPr kumimoji="0" lang="ko-KR" altLang="en-US" sz="1600" kern="0" dirty="0" smtClean="0"/>
              <a:t> 스마트화</a:t>
            </a:r>
            <a:r>
              <a:rPr kumimoji="0" lang="en-US" altLang="ko-KR" sz="1600" kern="0" dirty="0" smtClean="0"/>
              <a:t>, </a:t>
            </a:r>
            <a:r>
              <a:rPr kumimoji="0" lang="ko-KR" altLang="en-US" sz="1600" kern="0" dirty="0" smtClean="0"/>
              <a:t>산업구조 재편</a:t>
            </a:r>
            <a:endParaRPr kumimoji="0" lang="en-US" altLang="ko-KR" sz="1600" kern="0" dirty="0" smtClean="0"/>
          </a:p>
          <a:p>
            <a:pPr marL="534988" lvl="1" indent="-268288">
              <a:buSzPct val="70000"/>
              <a:buFont typeface="Wingdings" panose="05000000000000000000" pitchFamily="2" charset="2"/>
              <a:buChar char="§"/>
            </a:pPr>
            <a:r>
              <a:rPr kumimoji="0" lang="ko-KR" altLang="en-US" sz="1600" kern="0" dirty="0" smtClean="0"/>
              <a:t>해외진출 기업의 국내 복귀를 지원</a:t>
            </a:r>
            <a:endParaRPr kumimoji="0" lang="en-US" altLang="ko-KR" sz="1600" kern="0" dirty="0" smtClean="0"/>
          </a:p>
          <a:p>
            <a:pPr marL="534988" lvl="1" indent="-268288">
              <a:buSzPct val="70000"/>
              <a:buFont typeface="Wingdings" panose="05000000000000000000" pitchFamily="2" charset="2"/>
              <a:buChar char="§"/>
            </a:pPr>
            <a:r>
              <a:rPr kumimoji="0" lang="ko-KR" altLang="en-US" sz="1600" kern="0" dirty="0" err="1" smtClean="0"/>
              <a:t>규제자유</a:t>
            </a:r>
            <a:r>
              <a:rPr kumimoji="0" lang="ko-KR" altLang="en-US" sz="1600" kern="0" dirty="0" smtClean="0"/>
              <a:t> 특구를 선정해 지역별 </a:t>
            </a:r>
            <a:r>
              <a:rPr kumimoji="0" lang="ko-KR" altLang="en-US" sz="1600" kern="0" dirty="0" err="1" smtClean="0"/>
              <a:t>신산업</a:t>
            </a:r>
            <a:r>
              <a:rPr kumimoji="0" lang="ko-KR" altLang="en-US" sz="1600" kern="0" dirty="0" smtClean="0"/>
              <a:t> 육성</a:t>
            </a:r>
            <a:endParaRPr kumimoji="0" lang="en-US" altLang="ko-K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2594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="" xmlns:a16="http://schemas.microsoft.com/office/drawing/2014/main" id="{622D6958-C5E9-48C0-9BA5-0F3CAC9A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584687"/>
          </a:xfrm>
        </p:spPr>
        <p:txBody>
          <a:bodyPr/>
          <a:lstStyle/>
          <a:p>
            <a:r>
              <a:rPr lang="ko-KR" altLang="en-US" dirty="0" smtClean="0"/>
              <a:t>국내 산업별 이슈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39C110-EA22-4C6E-BD51-48E8D7531262}"/>
              </a:ext>
            </a:extLst>
          </p:cNvPr>
          <p:cNvSpPr txBox="1"/>
          <p:nvPr/>
        </p:nvSpPr>
        <p:spPr>
          <a:xfrm>
            <a:off x="1155932" y="841137"/>
            <a:ext cx="7609776" cy="999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400" b="1" i="1" dirty="0" err="1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주력산업은</a:t>
            </a:r>
            <a:r>
              <a:rPr lang="ko-KR" altLang="en-US" sz="2400" b="1" i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디지털 대변혁 역량이 부족</a:t>
            </a:r>
            <a:endParaRPr lang="en-US" altLang="ko-KR" sz="2400" b="1" i="1" dirty="0" smtClean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400" b="1" i="1" dirty="0" err="1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신산업은</a:t>
            </a:r>
            <a:r>
              <a:rPr lang="ko-KR" altLang="en-US" sz="2400" b="1" i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높은 사회갈등과 규제로 혁신의 속도가 저하</a:t>
            </a:r>
            <a:endParaRPr lang="ko-KR" altLang="en-US" sz="2400" b="1" i="1" dirty="0">
              <a:solidFill>
                <a:srgbClr val="FF66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양쪽 모서리가 잘린 사각형 7">
            <a:extLst>
              <a:ext uri="{FF2B5EF4-FFF2-40B4-BE49-F238E27FC236}">
                <a16:creationId xmlns="" xmlns:a16="http://schemas.microsoft.com/office/drawing/2014/main" id="{6048130B-4A37-4DF8-B1BE-A2C90CA6A5F6}"/>
              </a:ext>
            </a:extLst>
          </p:cNvPr>
          <p:cNvSpPr/>
          <p:nvPr/>
        </p:nvSpPr>
        <p:spPr bwMode="auto">
          <a:xfrm>
            <a:off x="5097016" y="2132856"/>
            <a:ext cx="4320000" cy="360040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신산업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67C4C457-C05E-4D3B-806C-34613C2CBD13}"/>
              </a:ext>
            </a:extLst>
          </p:cNvPr>
          <p:cNvSpPr/>
          <p:nvPr/>
        </p:nvSpPr>
        <p:spPr bwMode="auto">
          <a:xfrm>
            <a:off x="5097016" y="2501909"/>
            <a:ext cx="4320000" cy="3865379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양쪽 모서리가 잘린 사각형 5">
            <a:extLst>
              <a:ext uri="{FF2B5EF4-FFF2-40B4-BE49-F238E27FC236}">
                <a16:creationId xmlns="" xmlns:a16="http://schemas.microsoft.com/office/drawing/2014/main" id="{D4588ED7-2EDF-4FBB-BAB4-DF4E206EC34D}"/>
              </a:ext>
            </a:extLst>
          </p:cNvPr>
          <p:cNvSpPr/>
          <p:nvPr/>
        </p:nvSpPr>
        <p:spPr bwMode="auto">
          <a:xfrm>
            <a:off x="488504" y="2132856"/>
            <a:ext cx="4320000" cy="360040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주력산업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730A9238-E567-4775-BCE3-98911505260A}"/>
              </a:ext>
            </a:extLst>
          </p:cNvPr>
          <p:cNvSpPr/>
          <p:nvPr/>
        </p:nvSpPr>
        <p:spPr bwMode="auto">
          <a:xfrm>
            <a:off x="479880" y="2501909"/>
            <a:ext cx="4328623" cy="3856366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="" xmlns:a16="http://schemas.microsoft.com/office/drawing/2014/main" id="{71389CC7-F3B0-4917-AC8D-78641E52E4A0}"/>
              </a:ext>
            </a:extLst>
          </p:cNvPr>
          <p:cNvSpPr/>
          <p:nvPr/>
        </p:nvSpPr>
        <p:spPr>
          <a:xfrm>
            <a:off x="547226" y="2593782"/>
            <a:ext cx="4261277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20000"/>
              </a:lnSpc>
              <a:buBlip>
                <a:blip r:embed="rId3"/>
              </a:buBlip>
            </a:pPr>
            <a:r>
              <a:rPr lang="ko-KR" altLang="en-US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스마트 공장 보급사업은 활발히 진행중이나 지원된 시스템 대부분이 기초 또는 중간</a:t>
            </a:r>
            <a:r>
              <a:rPr lang="en-US" altLang="ko-KR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1 </a:t>
            </a:r>
            <a:r>
              <a:rPr lang="ko-KR" altLang="en-US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수준임</a:t>
            </a:r>
            <a:endParaRPr lang="en-US" altLang="ko-KR" sz="1400" b="1" dirty="0" smtClean="0">
              <a:ln>
                <a:solidFill>
                  <a:srgbClr val="0F6FC6">
                    <a:alpha val="0"/>
                  </a:srgbClr>
                </a:solidFill>
              </a:ln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171450" lvl="0" indent="-171450">
              <a:lnSpc>
                <a:spcPct val="120000"/>
              </a:lnSpc>
              <a:buBlip>
                <a:blip r:embed="rId3"/>
              </a:buBlip>
            </a:pPr>
            <a:r>
              <a:rPr lang="ko-KR" altLang="en-US" sz="1400" b="1" spc="-100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국내 스마트 공장 공급 </a:t>
            </a:r>
            <a:r>
              <a:rPr lang="ko-KR" altLang="en-US" sz="1400" b="1" spc="-1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기업의 글로벌 경쟁력 부족</a:t>
            </a:r>
            <a:endParaRPr lang="en-US" altLang="ko-KR" sz="1400" b="1" spc="-100" dirty="0" smtClean="0">
              <a:ln>
                <a:solidFill>
                  <a:srgbClr val="0F6FC6">
                    <a:alpha val="0"/>
                  </a:srgbClr>
                </a:solidFill>
              </a:ln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171450" lvl="0" indent="-171450">
              <a:lnSpc>
                <a:spcPct val="120000"/>
              </a:lnSpc>
              <a:buBlip>
                <a:blip r:embed="rId3"/>
              </a:buBlip>
            </a:pPr>
            <a:r>
              <a:rPr lang="ko-KR" altLang="en-US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스마트 공장 보급사업 참여 </a:t>
            </a:r>
            <a:r>
              <a:rPr lang="ko-KR" altLang="en-US" sz="1400" b="1" dirty="0" err="1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솔루션사</a:t>
            </a:r>
            <a:r>
              <a:rPr lang="en-US" altLang="ko-KR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(154</a:t>
            </a:r>
            <a:r>
              <a:rPr lang="ko-KR" altLang="en-US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개</a:t>
            </a:r>
            <a:r>
              <a:rPr lang="en-US" altLang="ko-KR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) </a:t>
            </a:r>
            <a:br>
              <a:rPr lang="en-US" altLang="ko-KR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</a:br>
            <a:r>
              <a:rPr lang="ko-KR" altLang="en-US" sz="1400" b="1" dirty="0" err="1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매출별</a:t>
            </a:r>
            <a:r>
              <a:rPr lang="ko-KR" altLang="en-US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 비중 </a:t>
            </a:r>
            <a:r>
              <a:rPr lang="en-US" altLang="ko-KR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: (10</a:t>
            </a:r>
            <a:r>
              <a:rPr lang="ko-KR" altLang="en-US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억 미만</a:t>
            </a:r>
            <a:r>
              <a:rPr lang="en-US" altLang="ko-KR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) 26.6%, (10-50</a:t>
            </a:r>
            <a:r>
              <a:rPr lang="ko-KR" altLang="en-US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억</a:t>
            </a:r>
            <a:r>
              <a:rPr lang="en-US" altLang="ko-KR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) 42.2%, (100-500</a:t>
            </a:r>
            <a:r>
              <a:rPr lang="ko-KR" altLang="en-US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억</a:t>
            </a:r>
            <a:r>
              <a:rPr lang="en-US" altLang="ko-KR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) 20.1%, (300</a:t>
            </a:r>
            <a:r>
              <a:rPr lang="ko-KR" altLang="en-US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억 이상</a:t>
            </a:r>
            <a:r>
              <a:rPr lang="en-US" altLang="ko-KR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) 9.1%</a:t>
            </a:r>
          </a:p>
          <a:p>
            <a:pPr lvl="0">
              <a:lnSpc>
                <a:spcPct val="120000"/>
              </a:lnSpc>
            </a:pPr>
            <a:r>
              <a:rPr lang="en-US" altLang="ko-KR" sz="1400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r>
              <a:rPr lang="en-US" altLang="ko-KR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  <a:sym typeface="Wingdings" panose="05000000000000000000" pitchFamily="2" charset="2"/>
              </a:rPr>
              <a:t> </a:t>
            </a:r>
            <a:r>
              <a:rPr lang="ko-KR" altLang="en-US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사후관리 안됨</a:t>
            </a:r>
            <a:r>
              <a:rPr lang="en-US" altLang="ko-KR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, R&amp;D</a:t>
            </a:r>
            <a:r>
              <a:rPr lang="ko-KR" altLang="en-US" sz="1400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도 어려움</a:t>
            </a:r>
            <a:endParaRPr lang="en-US" altLang="ko-KR" sz="1400" dirty="0">
              <a:ln>
                <a:solidFill>
                  <a:srgbClr val="0F6FC6">
                    <a:alpha val="0"/>
                  </a:srgbClr>
                </a:solidFill>
              </a:ln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72" name="텍스트 개체 틀 7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="" xmlns:a16="http://schemas.microsoft.com/office/drawing/2014/main" id="{71389CC7-F3B0-4917-AC8D-78641E52E4A0}"/>
              </a:ext>
            </a:extLst>
          </p:cNvPr>
          <p:cNvSpPr/>
          <p:nvPr/>
        </p:nvSpPr>
        <p:spPr>
          <a:xfrm>
            <a:off x="5169024" y="2593782"/>
            <a:ext cx="35429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 err="1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스타트업과</a:t>
            </a:r>
            <a:r>
              <a:rPr lang="ko-KR" altLang="en-US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 기존 산업간 갈등이 심화</a:t>
            </a:r>
            <a:endParaRPr lang="en-US" altLang="ko-KR" sz="1400" b="1" dirty="0" smtClean="0">
              <a:ln>
                <a:solidFill>
                  <a:srgbClr val="0F6FC6">
                    <a:alpha val="0"/>
                  </a:srgbClr>
                </a:solidFill>
              </a:ln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171450" lvl="0" indent="-171450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과도한 규제로 </a:t>
            </a:r>
            <a:r>
              <a:rPr lang="ko-KR" altLang="en-US" sz="1400" b="1" dirty="0" err="1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스타트업</a:t>
            </a:r>
            <a:r>
              <a:rPr lang="ko-KR" altLang="en-US" sz="1400" b="1" dirty="0" smtClean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 혁신 역량 저하</a:t>
            </a:r>
            <a:endParaRPr lang="en-US" altLang="ko-KR" sz="1200" b="1" dirty="0">
              <a:solidFill>
                <a:srgbClr val="FF99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688" y="3386081"/>
            <a:ext cx="4258655" cy="1232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023" y="4749500"/>
            <a:ext cx="4117831" cy="13437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43" y="4572763"/>
            <a:ext cx="4160842" cy="1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70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6" y="620687"/>
            <a:ext cx="9703732" cy="6237313"/>
          </a:xfrm>
        </p:spPr>
        <p:txBody>
          <a:bodyPr/>
          <a:lstStyle/>
          <a:p>
            <a:r>
              <a:rPr lang="ko-KR" altLang="en-US" dirty="0" smtClean="0"/>
              <a:t>호주 애들레이드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연간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만대를 생산하던 호주의 자동차 제조 산업단지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군산</a:t>
            </a:r>
            <a:r>
              <a:rPr lang="en-US" altLang="ko-KR" dirty="0" smtClean="0"/>
              <a:t>GM 27</a:t>
            </a:r>
            <a:r>
              <a:rPr lang="ko-KR" altLang="en-US" dirty="0" smtClean="0"/>
              <a:t>만대 수준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2004</a:t>
            </a:r>
            <a:r>
              <a:rPr lang="ko-KR" altLang="en-US" dirty="0"/>
              <a:t>년 </a:t>
            </a:r>
            <a:r>
              <a:rPr lang="ko-KR" altLang="en-US" dirty="0" err="1"/>
              <a:t>롱스데일</a:t>
            </a:r>
            <a:r>
              <a:rPr lang="ko-KR" altLang="en-US" dirty="0"/>
              <a:t> 미쓰비시 자동차 공장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2008</a:t>
            </a:r>
            <a:r>
              <a:rPr lang="ko-KR" altLang="en-US" dirty="0"/>
              <a:t>년 </a:t>
            </a:r>
            <a:r>
              <a:rPr lang="ko-KR" altLang="en-US" dirty="0" err="1"/>
              <a:t>톤슬리</a:t>
            </a:r>
            <a:r>
              <a:rPr lang="ko-KR" altLang="en-US" dirty="0"/>
              <a:t> 미쓰비시 공장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2017</a:t>
            </a:r>
            <a:r>
              <a:rPr lang="ko-KR" altLang="en-US" dirty="0"/>
              <a:t>년 </a:t>
            </a:r>
            <a:r>
              <a:rPr lang="ko-KR" altLang="en-US" dirty="0" smtClean="0"/>
              <a:t>홀든</a:t>
            </a:r>
            <a:r>
              <a:rPr lang="en-US" altLang="ko-KR" dirty="0" smtClean="0"/>
              <a:t>GM,</a:t>
            </a:r>
            <a:r>
              <a:rPr lang="ko-KR" altLang="en-US" dirty="0" err="1" smtClean="0"/>
              <a:t>토요타</a:t>
            </a:r>
            <a:r>
              <a:rPr lang="ko-KR" altLang="en-US" dirty="0" smtClean="0"/>
              <a:t> </a:t>
            </a:r>
            <a:r>
              <a:rPr lang="en-US" altLang="ko-KR" dirty="0" smtClean="0"/>
              <a:t>GM </a:t>
            </a:r>
            <a:r>
              <a:rPr lang="ko-KR" altLang="en-US" dirty="0" smtClean="0"/>
              <a:t>폐쇄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글로벌 사례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제조업의 전환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economy.id.com.au/adelaide/unemployment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조선비즈</a:t>
            </a:r>
            <a:r>
              <a:rPr lang="en-US" altLang="ko-KR" dirty="0" smtClean="0"/>
              <a:t>(2018.8.3.) </a:t>
            </a:r>
            <a:r>
              <a:rPr lang="ko-KR" altLang="en-US" dirty="0" smtClean="0"/>
              <a:t>강성노조 </a:t>
            </a:r>
            <a:r>
              <a:rPr lang="ko-KR" altLang="en-US" dirty="0" err="1" smtClean="0"/>
              <a:t>끌려다닌</a:t>
            </a:r>
            <a:r>
              <a:rPr lang="ko-KR" altLang="en-US" dirty="0" smtClean="0"/>
              <a:t> 정부 호주 </a:t>
            </a:r>
            <a:r>
              <a:rPr lang="ko-KR" altLang="en-US" dirty="0" err="1" smtClean="0"/>
              <a:t>차생산</a:t>
            </a:r>
            <a:r>
              <a:rPr lang="ko-KR" altLang="en-US" dirty="0" smtClean="0"/>
              <a:t> </a:t>
            </a:r>
            <a:r>
              <a:rPr lang="en-US" altLang="ko-KR" dirty="0" smtClean="0"/>
              <a:t>70</a:t>
            </a:r>
            <a:r>
              <a:rPr lang="ko-KR" altLang="en-US" dirty="0" err="1" smtClean="0"/>
              <a:t>년만에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0</a:t>
            </a:r>
            <a:endParaRPr lang="ko-KR" altLang="en-US" dirty="0"/>
          </a:p>
        </p:txBody>
      </p:sp>
      <p:pic>
        <p:nvPicPr>
          <p:cNvPr id="2050" name="Picture 2" descr="조선비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83" y="2060848"/>
            <a:ext cx="3398054" cy="19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ere is adelaide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37" y="2334870"/>
            <a:ext cx="1669299" cy="12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애들레이드 unemployment에 대한 이미지 검색결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72" y="4151006"/>
            <a:ext cx="3857965" cy="22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애들레이드 population growth에 대한 이미지 검색결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4" y="4038863"/>
            <a:ext cx="5484279" cy="258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/>
          <p:nvPr/>
        </p:nvCxnSpPr>
        <p:spPr>
          <a:xfrm flipV="1">
            <a:off x="764344" y="5958232"/>
            <a:ext cx="564584" cy="5561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084832" y="5980788"/>
            <a:ext cx="288072" cy="2980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2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dirty="0" err="1"/>
              <a:t>톤슬리</a:t>
            </a:r>
            <a:r>
              <a:rPr lang="ko-KR" altLang="en-US" dirty="0"/>
              <a:t> 이노베이션 </a:t>
            </a:r>
            <a:r>
              <a:rPr lang="ko-KR" altLang="en-US" dirty="0" err="1"/>
              <a:t>디스트릭트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2008</a:t>
            </a:r>
            <a:r>
              <a:rPr lang="ko-KR" altLang="en-US" dirty="0"/>
              <a:t>년 </a:t>
            </a:r>
            <a:r>
              <a:rPr lang="ko-KR" altLang="en-US" dirty="0" err="1"/>
              <a:t>남호주</a:t>
            </a:r>
            <a:r>
              <a:rPr lang="ko-KR" altLang="en-US" dirty="0"/>
              <a:t> 정부는</a:t>
            </a:r>
            <a:r>
              <a:rPr lang="en-US" altLang="ko-KR" dirty="0"/>
              <a:t> </a:t>
            </a:r>
            <a:r>
              <a:rPr lang="ko-KR" altLang="en-US" dirty="0" err="1"/>
              <a:t>미쓰비시</a:t>
            </a:r>
            <a:r>
              <a:rPr lang="ko-KR" altLang="en-US" dirty="0"/>
              <a:t> 공장 부지를 </a:t>
            </a:r>
            <a:r>
              <a:rPr lang="ko-KR" altLang="en-US" dirty="0" smtClean="0"/>
              <a:t>매입해 호주 최초의 </a:t>
            </a:r>
            <a:r>
              <a:rPr lang="ko-KR" altLang="en-US" dirty="0"/>
              <a:t>혁신산업단지 </a:t>
            </a:r>
            <a:r>
              <a:rPr lang="ko-KR" altLang="en-US" dirty="0" smtClean="0"/>
              <a:t>조성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ko-KR" altLang="en-US" dirty="0" err="1"/>
              <a:t>헬스케어</a:t>
            </a:r>
            <a:r>
              <a:rPr lang="en-US" altLang="ko-KR" dirty="0"/>
              <a:t>, </a:t>
            </a:r>
            <a:r>
              <a:rPr lang="ko-KR" altLang="en-US" dirty="0"/>
              <a:t>의료기기</a:t>
            </a:r>
            <a:r>
              <a:rPr lang="en-US" altLang="ko-KR" dirty="0"/>
              <a:t>, </a:t>
            </a:r>
            <a:r>
              <a:rPr lang="ko-KR" altLang="en-US" dirty="0" err="1"/>
              <a:t>재생가는</a:t>
            </a:r>
            <a:r>
              <a:rPr lang="ko-KR" altLang="en-US" dirty="0"/>
              <a:t> </a:t>
            </a:r>
            <a:r>
              <a:rPr lang="ko-KR" altLang="en-US" dirty="0" smtClean="0"/>
              <a:t>자동화 제조 기술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신재생</a:t>
            </a:r>
            <a:r>
              <a:rPr lang="ko-KR" altLang="en-US" dirty="0" smtClean="0"/>
              <a:t> 에너지 등에 집중</a:t>
            </a:r>
            <a:endParaRPr lang="en-US" altLang="ko-KR" dirty="0" smtClean="0"/>
          </a:p>
          <a:p>
            <a:pPr lvl="1">
              <a:lnSpc>
                <a:spcPct val="130000"/>
              </a:lnSpc>
            </a:pPr>
            <a:r>
              <a:rPr lang="ko-KR" altLang="en-US" dirty="0" smtClean="0"/>
              <a:t>명문대학 </a:t>
            </a:r>
            <a:r>
              <a:rPr lang="ko-KR" altLang="en-US" dirty="0"/>
              <a:t>캠퍼스 유치</a:t>
            </a:r>
            <a:r>
              <a:rPr lang="en-US" altLang="ko-KR" dirty="0"/>
              <a:t>, </a:t>
            </a:r>
            <a:r>
              <a:rPr lang="ko-KR" altLang="en-US" dirty="0"/>
              <a:t>지멘스</a:t>
            </a:r>
            <a:r>
              <a:rPr lang="en-US" altLang="ko-KR" dirty="0"/>
              <a:t>, </a:t>
            </a:r>
            <a:r>
              <a:rPr lang="ko-KR" altLang="en-US" dirty="0" err="1"/>
              <a:t>테슬라</a:t>
            </a:r>
            <a:r>
              <a:rPr lang="ko-KR" altLang="en-US" dirty="0"/>
              <a:t> </a:t>
            </a:r>
            <a:r>
              <a:rPr lang="ko-KR" altLang="en-US" dirty="0" smtClean="0"/>
              <a:t>등 </a:t>
            </a:r>
            <a:r>
              <a:rPr lang="ko-KR" altLang="en-US" dirty="0"/>
              <a:t>글로벌 기업과 </a:t>
            </a:r>
            <a:r>
              <a:rPr lang="ko-KR" altLang="en-US" dirty="0" err="1"/>
              <a:t>스타트업의</a:t>
            </a:r>
            <a:r>
              <a:rPr lang="ko-KR" altLang="en-US" dirty="0"/>
              <a:t> 적극적 유치</a:t>
            </a:r>
            <a:endParaRPr lang="en-US" altLang="ko-KR" dirty="0"/>
          </a:p>
          <a:p>
            <a:pPr>
              <a:lnSpc>
                <a:spcPct val="130000"/>
              </a:lnSpc>
            </a:pPr>
            <a:r>
              <a:rPr lang="ko-KR" altLang="en-US" dirty="0" smtClean="0"/>
              <a:t>호주에서 </a:t>
            </a:r>
            <a:r>
              <a:rPr lang="ko-KR" altLang="en-US" dirty="0" err="1"/>
              <a:t>첫번째로</a:t>
            </a:r>
            <a:r>
              <a:rPr lang="ko-KR" altLang="en-US" dirty="0"/>
              <a:t> 인공지능 연구소 설립</a:t>
            </a:r>
            <a:r>
              <a:rPr lang="en-US" altLang="ko-KR" dirty="0"/>
              <a:t>(AIML)</a:t>
            </a:r>
          </a:p>
          <a:p>
            <a:pPr lvl="1">
              <a:lnSpc>
                <a:spcPct val="130000"/>
              </a:lnSpc>
            </a:pPr>
            <a:r>
              <a:rPr lang="ko-KR" altLang="en-US" dirty="0"/>
              <a:t>호주 정부와 </a:t>
            </a:r>
            <a:r>
              <a:rPr lang="ko-KR" altLang="en-US" dirty="0" err="1"/>
              <a:t>애들레이드</a:t>
            </a:r>
            <a:r>
              <a:rPr lang="ko-KR" altLang="en-US" dirty="0"/>
              <a:t> 대학의 공동 투자</a:t>
            </a:r>
            <a:r>
              <a:rPr lang="en-US" altLang="ko-KR" dirty="0"/>
              <a:t>(2018)</a:t>
            </a:r>
          </a:p>
          <a:p>
            <a:pPr lvl="1">
              <a:lnSpc>
                <a:spcPct val="130000"/>
              </a:lnSpc>
            </a:pPr>
            <a:r>
              <a:rPr lang="en-US" altLang="ko-KR" dirty="0"/>
              <a:t>100</a:t>
            </a:r>
            <a:r>
              <a:rPr lang="ko-KR" altLang="en-US" dirty="0"/>
              <a:t>명 이상의 연구진</a:t>
            </a:r>
            <a:r>
              <a:rPr lang="en-US" altLang="ko-KR" dirty="0"/>
              <a:t>, </a:t>
            </a:r>
            <a:r>
              <a:rPr lang="ko-KR" altLang="en-US" dirty="0" err="1"/>
              <a:t>설립해에</a:t>
            </a:r>
            <a:r>
              <a:rPr lang="ko-KR" altLang="en-US" dirty="0"/>
              <a:t> </a:t>
            </a:r>
            <a:r>
              <a:rPr lang="en-US" altLang="ko-KR" dirty="0"/>
              <a:t>65</a:t>
            </a:r>
            <a:r>
              <a:rPr lang="ko-KR" altLang="en-US" dirty="0" err="1"/>
              <a:t>억원</a:t>
            </a:r>
            <a:r>
              <a:rPr lang="ko-KR" altLang="en-US" dirty="0"/>
              <a:t> </a:t>
            </a:r>
            <a:r>
              <a:rPr lang="ko-KR" altLang="en-US" dirty="0" err="1"/>
              <a:t>펀딩</a:t>
            </a:r>
            <a:endParaRPr lang="en-US" altLang="ko-KR" dirty="0"/>
          </a:p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글로벌 사례</a:t>
            </a:r>
            <a:r>
              <a:rPr lang="en-US" altLang="ko-KR" dirty="0"/>
              <a:t>: </a:t>
            </a:r>
            <a:r>
              <a:rPr lang="ko-KR" altLang="en-US" dirty="0"/>
              <a:t>제조업의 전환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 descr="tonsley innovation district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9" y="4211818"/>
            <a:ext cx="4908435" cy="22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g - industries_manufacturing_140321_Tonsley_banner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03" y="2724885"/>
            <a:ext cx="2759097" cy="39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06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노르웨이는 세계</a:t>
            </a:r>
            <a:r>
              <a:rPr lang="en-US" altLang="ko-KR" dirty="0" smtClean="0"/>
              <a:t>2</a:t>
            </a:r>
            <a:r>
              <a:rPr lang="ko-KR" altLang="en-US" dirty="0" smtClean="0"/>
              <a:t>위 수산양식 국가로 </a:t>
            </a:r>
            <a:r>
              <a:rPr lang="en-US" altLang="ko-KR" dirty="0" smtClean="0"/>
              <a:t>150</a:t>
            </a:r>
            <a:r>
              <a:rPr lang="ko-KR" altLang="en-US" dirty="0" smtClean="0"/>
              <a:t>여개 국가에 수출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주요 양식 어종은 연어</a:t>
            </a:r>
            <a:r>
              <a:rPr lang="en-US" altLang="ko-KR" dirty="0" smtClean="0"/>
              <a:t>(93.6%), </a:t>
            </a:r>
            <a:r>
              <a:rPr lang="ko-KR" altLang="en-US" dirty="0" smtClean="0"/>
              <a:t>송어</a:t>
            </a:r>
            <a:r>
              <a:rPr lang="en-US" altLang="ko-KR" dirty="0" smtClean="0"/>
              <a:t>(5.7%), </a:t>
            </a:r>
            <a:r>
              <a:rPr lang="ko-KR" altLang="en-US" dirty="0" smtClean="0"/>
              <a:t>대구</a:t>
            </a:r>
            <a:r>
              <a:rPr lang="en-US" altLang="ko-KR" dirty="0" smtClean="0"/>
              <a:t>(0.3%)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ko-KR" altLang="en-US" dirty="0" smtClean="0"/>
              <a:t>노르웨이 스마트 양식 산업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정부차원의 </a:t>
            </a:r>
            <a:r>
              <a:rPr lang="en-US" altLang="ko-KR" dirty="0" smtClean="0"/>
              <a:t>R&amp;D</a:t>
            </a:r>
            <a:r>
              <a:rPr lang="ko-KR" altLang="en-US" dirty="0" smtClean="0"/>
              <a:t>투자가 이뤄지는 산업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노르웨이 </a:t>
            </a:r>
            <a:r>
              <a:rPr lang="ko-KR" altLang="en-US" dirty="0" err="1" smtClean="0"/>
              <a:t>양식법</a:t>
            </a:r>
            <a:r>
              <a:rPr lang="en-US" altLang="ko-KR" dirty="0" smtClean="0"/>
              <a:t>(Fish Farming Act, 1992) </a:t>
            </a:r>
            <a:r>
              <a:rPr lang="ko-KR" altLang="en-US" dirty="0" smtClean="0"/>
              <a:t>정량적</a:t>
            </a:r>
            <a:r>
              <a:rPr lang="en-US" altLang="ko-KR" dirty="0" smtClean="0"/>
              <a:t> </a:t>
            </a:r>
            <a:r>
              <a:rPr lang="ko-KR" altLang="en-US" dirty="0" smtClean="0"/>
              <a:t>규제에서 정성적 규제로 변화</a:t>
            </a:r>
            <a:endParaRPr lang="en-US" altLang="ko-KR" dirty="0"/>
          </a:p>
          <a:p>
            <a:pPr lvl="1"/>
            <a:r>
              <a:rPr lang="ko-KR" altLang="en-US" dirty="0" smtClean="0"/>
              <a:t>양식장 소유의 주체에서 어떻게 양식하는가를 규제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글로벌 사례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전통산업의 전환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Kumar </a:t>
            </a:r>
            <a:r>
              <a:rPr lang="en-US" altLang="ko-KR" dirty="0"/>
              <a:t>&amp; Engle (2016) Technological Advances that Led to Growth of Shrimp, Salmon, and Tilapia </a:t>
            </a:r>
            <a:r>
              <a:rPr lang="en-US" altLang="ko-KR" dirty="0" smtClean="0"/>
              <a:t>Farming, </a:t>
            </a:r>
            <a:r>
              <a:rPr lang="ko-KR" altLang="en-US" dirty="0" smtClean="0"/>
              <a:t>스트레이트뉴스</a:t>
            </a:r>
            <a:r>
              <a:rPr lang="en-US" altLang="ko-KR" dirty="0" smtClean="0"/>
              <a:t>(2019.2.14) </a:t>
            </a:r>
            <a:endParaRPr lang="ko-KR" altLang="en-US" dirty="0"/>
          </a:p>
        </p:txBody>
      </p:sp>
      <p:pic>
        <p:nvPicPr>
          <p:cNvPr id="4098" name="Picture 2" descr="norwegian salmon production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3" y="3454126"/>
            <a:ext cx="5683908" cy="31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국가별 연어 생산량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98" y="4127507"/>
            <a:ext cx="3332112" cy="22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0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양식 산업의 </a:t>
            </a:r>
            <a:r>
              <a:rPr lang="en-US" altLang="ko-KR" dirty="0" smtClean="0"/>
              <a:t>R&amp;D </a:t>
            </a:r>
            <a:r>
              <a:rPr lang="ko-KR" altLang="en-US" dirty="0" smtClean="0"/>
              <a:t>기업 탄생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노르웨이 </a:t>
            </a:r>
            <a:r>
              <a:rPr lang="ko-KR" altLang="en-US" dirty="0" err="1" smtClean="0"/>
              <a:t>아크바</a:t>
            </a:r>
            <a:r>
              <a:rPr lang="en-US" altLang="ko-KR" dirty="0" smtClean="0"/>
              <a:t>(AKVA), </a:t>
            </a:r>
            <a:r>
              <a:rPr lang="ko-KR" altLang="en-US" dirty="0" err="1" smtClean="0"/>
              <a:t>아쿠아스캔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AquaScan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세르맥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Cermaq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ko-KR" altLang="en-US" dirty="0" err="1" smtClean="0"/>
              <a:t>세르맥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Cermaq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연어의 얼굴인식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바다물이</a:t>
            </a:r>
            <a:r>
              <a:rPr lang="en-US" altLang="ko-KR" dirty="0" smtClean="0"/>
              <a:t>(Sea lice) </a:t>
            </a:r>
            <a:r>
              <a:rPr lang="ko-KR" altLang="en-US" dirty="0" smtClean="0"/>
              <a:t>기생충 예방 해마다 </a:t>
            </a:r>
            <a:r>
              <a:rPr lang="en-US" altLang="ko-KR" dirty="0" smtClean="0"/>
              <a:t>20~30% </a:t>
            </a:r>
            <a:r>
              <a:rPr lang="ko-KR" altLang="en-US" dirty="0" smtClean="0"/>
              <a:t>연어가 </a:t>
            </a:r>
            <a:r>
              <a:rPr lang="ko-KR" altLang="en-US" dirty="0" err="1" smtClean="0"/>
              <a:t>바다물이</a:t>
            </a:r>
            <a:r>
              <a:rPr lang="ko-KR" altLang="en-US" dirty="0" smtClean="0"/>
              <a:t> 때문에 사망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폐사율을</a:t>
            </a:r>
            <a:r>
              <a:rPr lang="ko-KR" altLang="en-US" dirty="0" smtClean="0"/>
              <a:t> </a:t>
            </a:r>
            <a:r>
              <a:rPr lang="en-US" altLang="ko-KR" dirty="0" smtClean="0"/>
              <a:t>50~70% </a:t>
            </a:r>
            <a:r>
              <a:rPr lang="ko-KR" altLang="en-US" dirty="0" smtClean="0"/>
              <a:t>낮춤</a:t>
            </a:r>
            <a:endParaRPr lang="en-US" altLang="ko-KR" dirty="0" smtClean="0"/>
          </a:p>
          <a:p>
            <a:r>
              <a:rPr lang="ko-KR" altLang="en-US" dirty="0" err="1" smtClean="0"/>
              <a:t>아크바</a:t>
            </a:r>
            <a:r>
              <a:rPr lang="en-US" altLang="ko-KR" dirty="0" smtClean="0"/>
              <a:t>(AKVA)</a:t>
            </a:r>
            <a:r>
              <a:rPr lang="ko-KR" altLang="en-US" dirty="0" smtClean="0"/>
              <a:t>는 연어 </a:t>
            </a:r>
            <a:r>
              <a:rPr lang="ko-KR" altLang="en-US" dirty="0" err="1" smtClean="0"/>
              <a:t>생육관리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인공지능 </a:t>
            </a:r>
            <a:r>
              <a:rPr lang="ko-KR" altLang="en-US" dirty="0" smtClean="0"/>
              <a:t>기반으로 </a:t>
            </a:r>
            <a:r>
              <a:rPr lang="ko-KR" altLang="en-US" dirty="0" smtClean="0"/>
              <a:t>최적 환경 </a:t>
            </a:r>
            <a:r>
              <a:rPr lang="ko-KR" altLang="en-US" dirty="0" smtClean="0"/>
              <a:t>도출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자동급이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유수흐름</a:t>
            </a:r>
            <a:r>
              <a:rPr lang="ko-KR" altLang="en-US" dirty="0" smtClean="0"/>
              <a:t> 분석 등으로 생산성 향상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글로벌 사례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전통산업의 전환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이미지 검색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112" y="4005064"/>
            <a:ext cx="2988507" cy="2499005"/>
          </a:xfrm>
          <a:prstGeom prst="rect">
            <a:avLst/>
          </a:prstGeom>
        </p:spPr>
      </p:pic>
      <p:sp>
        <p:nvSpPr>
          <p:cNvPr id="7" name="AutoShape 2" descr="cermaq salmon face에 대한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4" name="Picture 4" descr="cermaq salmon face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7" y="3975923"/>
            <a:ext cx="4816935" cy="25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73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_테마1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1_원본">
      <a:majorFont>
        <a:latin typeface="맑은 고딕"/>
        <a:ea typeface="맑은 고딕"/>
        <a:cs typeface=""/>
      </a:majorFont>
      <a:minorFont>
        <a:latin typeface="Gill Sans MT"/>
        <a:ea typeface="맑은 고딕"/>
        <a:cs typeface="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98781E"/>
            </a:gs>
            <a:gs pos="50000">
              <a:srgbClr val="F2EFE4"/>
            </a:gs>
            <a:gs pos="100000">
              <a:srgbClr val="98781E"/>
            </a:gs>
          </a:gsLst>
          <a:lin ang="0" scaled="1"/>
        </a:gradFill>
        <a:ln w="9525">
          <a:noFill/>
          <a:round/>
          <a:headEnd/>
          <a:tailEnd/>
        </a:ln>
      </a:spPr>
      <a:bodyPr wrap="none" anchor="ctr"/>
      <a:lstStyle>
        <a:defPPr>
          <a:defRPr sz="1800"/>
        </a:defPPr>
      </a:lstStyle>
    </a:spDef>
  </a:objectDefaults>
  <a:extraClrSchemeLst>
    <a:extraClrScheme>
      <a:clrScheme name="11_원본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92324</TotalTime>
  <Words>2427</Words>
  <Application>Microsoft Office PowerPoint</Application>
  <PresentationFormat>A4 용지(210x297mm)</PresentationFormat>
  <Paragraphs>291</Paragraphs>
  <Slides>24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굴림</vt:lpstr>
      <vt:lpstr>맑은 고딕</vt:lpstr>
      <vt:lpstr>Arial</vt:lpstr>
      <vt:lpstr>Wingdings</vt:lpstr>
      <vt:lpstr>SPRi_테마1</vt:lpstr>
      <vt:lpstr>AI시대와  지역 혁신의 미래</vt:lpstr>
      <vt:lpstr>지역산업의 디지털 전환 </vt:lpstr>
      <vt:lpstr>지역산업의 디지털 전환 </vt:lpstr>
      <vt:lpstr>기존 정책 대응 현황</vt:lpstr>
      <vt:lpstr>국내 산업별 이슈</vt:lpstr>
      <vt:lpstr>글로벌 사례: 제조업의 전환</vt:lpstr>
      <vt:lpstr>글로벌 사례: 제조업의 전환</vt:lpstr>
      <vt:lpstr>글로벌 사례 : 전통산업의 전환</vt:lpstr>
      <vt:lpstr>글로벌 사례 : 전통산업의 전환</vt:lpstr>
      <vt:lpstr>국내 사례 : 클러스터 혁신</vt:lpstr>
      <vt:lpstr>국내 사례 : 클러스터 혁신</vt:lpstr>
      <vt:lpstr>국내사례 : 리쇼어링 </vt:lpstr>
      <vt:lpstr>국내사례 : 리쇼어링 </vt:lpstr>
      <vt:lpstr>국내사례 : 패밀리혁신</vt:lpstr>
      <vt:lpstr>국내사례 : 문제 해결형 혁신</vt:lpstr>
      <vt:lpstr>국내사례 : 문제 해결형 혁신</vt:lpstr>
      <vt:lpstr>지역혁신시스템</vt:lpstr>
      <vt:lpstr>사회기술체제전환론</vt:lpstr>
      <vt:lpstr>사회기술체제전환론</vt:lpstr>
      <vt:lpstr>AI시대와 지역혁신의 미래</vt:lpstr>
      <vt:lpstr>AI시대와 지역혁신의 미래</vt:lpstr>
      <vt:lpstr>AI시대와 지역혁신의 미래</vt:lpstr>
      <vt:lpstr>AI시대와 지역혁신의 미래</vt:lpstr>
      <vt:lpstr>PowerPoint 프레젠테이션</vt:lpstr>
    </vt:vector>
  </TitlesOfParts>
  <Company>FINAL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모바일동향</dc:title>
  <dc:creator>김진형</dc:creator>
  <cp:lastModifiedBy>user</cp:lastModifiedBy>
  <cp:revision>5484</cp:revision>
  <cp:lastPrinted>2019-10-09T14:36:06Z</cp:lastPrinted>
  <dcterms:created xsi:type="dcterms:W3CDTF">2009-09-27T16:31:14Z</dcterms:created>
  <dcterms:modified xsi:type="dcterms:W3CDTF">2019-10-10T01:14:44Z</dcterms:modified>
</cp:coreProperties>
</file>