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5" r:id="rId4"/>
    <p:sldId id="308" r:id="rId5"/>
    <p:sldId id="269" r:id="rId6"/>
    <p:sldId id="272" r:id="rId7"/>
    <p:sldId id="271" r:id="rId8"/>
    <p:sldId id="294" r:id="rId9"/>
    <p:sldId id="289" r:id="rId10"/>
    <p:sldId id="299" r:id="rId11"/>
    <p:sldId id="297" r:id="rId12"/>
    <p:sldId id="298" r:id="rId13"/>
    <p:sldId id="277" r:id="rId14"/>
    <p:sldId id="307" r:id="rId15"/>
    <p:sldId id="302" r:id="rId16"/>
    <p:sldId id="304" r:id="rId17"/>
    <p:sldId id="293" r:id="rId18"/>
    <p:sldId id="290" r:id="rId19"/>
    <p:sldId id="285" r:id="rId20"/>
    <p:sldId id="306" r:id="rId21"/>
    <p:sldId id="286" r:id="rId22"/>
  </p:sldIdLst>
  <p:sldSz cx="9906000" cy="6858000" type="A4"/>
  <p:notesSz cx="6797675" cy="9928225"/>
  <p:defaultTextStyle>
    <a:defPPr lvl="0">
      <a:defRPr lang="ko-KR"/>
    </a:defPPr>
    <a:lvl1pPr lvl="0" algn="l" rtl="0" fontAlgn="base" latinLnBrk="1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lvl="1" algn="l" rtl="0" fontAlgn="base" latinLnBrk="1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lvl="2" algn="l" rtl="0" fontAlgn="base" latinLnBrk="1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lvl="3" algn="l" rtl="0" fontAlgn="base" latinLnBrk="1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lvl="4" algn="l" rtl="0" fontAlgn="base" latinLnBrk="1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lvl="5" algn="l" defTabSz="914400" rtl="0" eaLnBrk="1" latinLnBrk="1" hangingPunct="1"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lvl="6" algn="l" defTabSz="914400" rtl="0" eaLnBrk="1" latinLnBrk="1" hangingPunct="1"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lvl="7" algn="l" defTabSz="914400" rtl="0" eaLnBrk="1" latinLnBrk="1" hangingPunct="1"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lvl="8" algn="l" defTabSz="914400" rtl="0" eaLnBrk="1" latinLnBrk="1" hangingPunct="1"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보통 스타일 1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310" y="43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" y="13"/>
            <a:ext cx="2945659" cy="49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0" tIns="47732" rIns="95460" bIns="4773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62" y="13"/>
            <a:ext cx="2945659" cy="49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0" tIns="47732" rIns="95460" bIns="4773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9BE63B27-62BC-4F24-8030-0CE5432CB37F}" type="datetimeFigureOut">
              <a:rPr lang="ko-KR" altLang="en-US" smtClean="0"/>
              <a:pPr>
                <a:defRPr/>
              </a:pPr>
              <a:t>2019-10-10</a:t>
            </a:fld>
            <a:endParaRPr lang="en-US" altLang="ko-KR" dirty="0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2788" y="746125"/>
            <a:ext cx="537210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4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9" y="4715919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0" tIns="47732" rIns="95460" bIns="477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dirty="0"/>
              <a:t>마스터 텍스트 스타일을 편집합니다</a:t>
            </a:r>
          </a:p>
          <a:p>
            <a:pPr lvl="1"/>
            <a:r>
              <a:rPr lang="ko-KR" altLang="en-US" noProof="0" dirty="0"/>
              <a:t>둘째 수준</a:t>
            </a:r>
          </a:p>
          <a:p>
            <a:pPr lvl="2"/>
            <a:r>
              <a:rPr lang="ko-KR" altLang="en-US" noProof="0" dirty="0"/>
              <a:t>셋째 수준</a:t>
            </a:r>
          </a:p>
          <a:p>
            <a:pPr lvl="3"/>
            <a:r>
              <a:rPr lang="ko-KR" altLang="en-US" noProof="0" dirty="0"/>
              <a:t>넷째 수준</a:t>
            </a:r>
          </a:p>
          <a:p>
            <a:pPr lvl="4"/>
            <a:r>
              <a:rPr lang="ko-KR" altLang="en-US" noProof="0" dirty="0"/>
              <a:t>다섯째 수준</a:t>
            </a:r>
          </a:p>
        </p:txBody>
      </p:sp>
      <p:sp>
        <p:nvSpPr>
          <p:cNvPr id="394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9" y="9430098"/>
            <a:ext cx="2945659" cy="49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0" tIns="47732" rIns="95460" bIns="4773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394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62" y="9430098"/>
            <a:ext cx="2945659" cy="49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0" tIns="47732" rIns="95460" bIns="4773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ADED3B85-11B7-4E62-A6B5-F309D126AD60}" type="slidenum">
              <a:rPr lang="ko-KR" altLang="en-US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983638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ED3B85-11B7-4E62-A6B5-F309D126AD60}" type="slidenum">
              <a:rPr lang="ko-KR" altLang="en-US" smtClean="0"/>
              <a:pPr>
                <a:defRPr/>
              </a:pPr>
              <a:t>1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388939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t="4691" b="2929"/>
          <a:stretch/>
        </p:blipFill>
        <p:spPr bwMode="auto">
          <a:xfrm>
            <a:off x="0" y="0"/>
            <a:ext cx="833737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제목 5"/>
          <p:cNvSpPr>
            <a:spLocks noGrp="1"/>
          </p:cNvSpPr>
          <p:nvPr>
            <p:ph type="title"/>
          </p:nvPr>
        </p:nvSpPr>
        <p:spPr>
          <a:xfrm>
            <a:off x="0" y="1350730"/>
            <a:ext cx="9906000" cy="1862246"/>
          </a:xfrm>
          <a:prstGeom prst="rect">
            <a:avLst/>
          </a:prstGeom>
          <a:gradFill>
            <a:gsLst>
              <a:gs pos="0">
                <a:srgbClr val="002563">
                  <a:alpha val="75000"/>
                </a:srgbClr>
              </a:gs>
              <a:gs pos="33000">
                <a:srgbClr val="002563"/>
              </a:gs>
              <a:gs pos="91000">
                <a:srgbClr val="105BC3">
                  <a:alpha val="0"/>
                </a:srgbClr>
              </a:gs>
            </a:gsLst>
            <a:lin ang="0" scaled="1"/>
          </a:gradFill>
        </p:spPr>
        <p:txBody>
          <a:bodyPr anchor="ctr"/>
          <a:lstStyle>
            <a:lvl1pPr marL="627063" indent="0">
              <a:lnSpc>
                <a:spcPct val="120000"/>
              </a:lnSpc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10"/>
          </p:nvPr>
        </p:nvSpPr>
        <p:spPr>
          <a:xfrm>
            <a:off x="7105507" y="3252276"/>
            <a:ext cx="2665412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/>
            <a:r>
              <a:rPr lang="ko-KR" altLang="en-US" dirty="0"/>
              <a:t>마스터</a:t>
            </a:r>
          </a:p>
        </p:txBody>
      </p:sp>
      <p:sp>
        <p:nvSpPr>
          <p:cNvPr id="22" name="내용 개체 틀 3"/>
          <p:cNvSpPr>
            <a:spLocks noGrp="1"/>
          </p:cNvSpPr>
          <p:nvPr>
            <p:ph sz="quarter" idx="11"/>
          </p:nvPr>
        </p:nvSpPr>
        <p:spPr>
          <a:xfrm>
            <a:off x="7105507" y="3633276"/>
            <a:ext cx="2665412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/>
            <a:r>
              <a:rPr lang="ko-KR" altLang="en-US" dirty="0"/>
              <a:t>마스터</a:t>
            </a:r>
          </a:p>
        </p:txBody>
      </p:sp>
      <p:sp>
        <p:nvSpPr>
          <p:cNvPr id="23" name="내용 개체 틀 3"/>
          <p:cNvSpPr>
            <a:spLocks noGrp="1"/>
          </p:cNvSpPr>
          <p:nvPr>
            <p:ph sz="quarter" idx="12"/>
          </p:nvPr>
        </p:nvSpPr>
        <p:spPr>
          <a:xfrm>
            <a:off x="7105507" y="3946542"/>
            <a:ext cx="2665412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/>
            <a:r>
              <a:rPr lang="ko-KR" altLang="en-US" dirty="0"/>
              <a:t>마스터</a:t>
            </a:r>
          </a:p>
        </p:txBody>
      </p:sp>
      <p:sp>
        <p:nvSpPr>
          <p:cNvPr id="24" name="부제목 2"/>
          <p:cNvSpPr>
            <a:spLocks noGrp="1"/>
          </p:cNvSpPr>
          <p:nvPr>
            <p:ph type="subTitle" idx="1"/>
          </p:nvPr>
        </p:nvSpPr>
        <p:spPr>
          <a:xfrm>
            <a:off x="640987" y="3332584"/>
            <a:ext cx="6464520" cy="1752600"/>
          </a:xfrm>
          <a:prstGeom prst="rect">
            <a:avLst/>
          </a:prstGeom>
        </p:spPr>
        <p:txBody>
          <a:bodyPr lIns="107275" tIns="53637" rIns="107275" bIns="53637"/>
          <a:lstStyle>
            <a:lvl1pPr marL="0" indent="0" algn="l">
              <a:lnSpc>
                <a:spcPct val="80000"/>
              </a:lnSpc>
              <a:buNone/>
              <a:defRPr sz="2000">
                <a:solidFill>
                  <a:srgbClr val="002563"/>
                </a:solidFill>
                <a:latin typeface="맑은 고딕" pitchFamily="50" charset="-127"/>
                <a:ea typeface="맑은 고딕" panose="020B0503020000020004" pitchFamily="50" charset="-127"/>
              </a:defRPr>
            </a:lvl1pPr>
            <a:lvl2pPr marL="536372" indent="0" algn="ctr">
              <a:buNone/>
              <a:defRPr/>
            </a:lvl2pPr>
            <a:lvl3pPr marL="1072743" indent="0" algn="ctr">
              <a:buNone/>
              <a:defRPr/>
            </a:lvl3pPr>
            <a:lvl4pPr marL="1609115" indent="0" algn="ctr">
              <a:buNone/>
              <a:defRPr/>
            </a:lvl4pPr>
            <a:lvl5pPr marL="2145487" indent="0" algn="ctr">
              <a:buNone/>
              <a:defRPr/>
            </a:lvl5pPr>
            <a:lvl6pPr marL="2681859" indent="0" algn="ctr">
              <a:buNone/>
              <a:defRPr/>
            </a:lvl6pPr>
            <a:lvl7pPr marL="3218230" indent="0" algn="ctr">
              <a:buNone/>
              <a:defRPr/>
            </a:lvl7pPr>
            <a:lvl8pPr marL="3754602" indent="0" algn="ctr">
              <a:buNone/>
              <a:defRPr/>
            </a:lvl8pPr>
            <a:lvl9pPr marL="4290974" indent="0" algn="ctr">
              <a:buNone/>
              <a:defRPr/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872483806"/>
      </p:ext>
    </p:extLst>
  </p:cSld>
  <p:clrMapOvr>
    <a:masterClrMapping/>
  </p:clrMapOvr>
  <p:transition/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t="4691" b="2929"/>
          <a:stretch/>
        </p:blipFill>
        <p:spPr bwMode="auto">
          <a:xfrm>
            <a:off x="0" y="0"/>
            <a:ext cx="833737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제목 5"/>
          <p:cNvSpPr>
            <a:spLocks noGrp="1"/>
          </p:cNvSpPr>
          <p:nvPr>
            <p:ph type="title"/>
          </p:nvPr>
        </p:nvSpPr>
        <p:spPr>
          <a:xfrm>
            <a:off x="0" y="1350730"/>
            <a:ext cx="9906000" cy="782126"/>
          </a:xfrm>
          <a:prstGeom prst="rect">
            <a:avLst/>
          </a:prstGeom>
          <a:gradFill>
            <a:gsLst>
              <a:gs pos="0">
                <a:srgbClr val="002563">
                  <a:alpha val="75000"/>
                </a:srgbClr>
              </a:gs>
              <a:gs pos="33000">
                <a:srgbClr val="002563"/>
              </a:gs>
              <a:gs pos="91000">
                <a:srgbClr val="105BC3">
                  <a:alpha val="0"/>
                </a:srgbClr>
              </a:gs>
            </a:gsLst>
            <a:lin ang="0" scaled="1"/>
          </a:gradFill>
        </p:spPr>
        <p:txBody>
          <a:bodyPr anchor="ctr"/>
          <a:lstStyle>
            <a:lvl1pPr marL="627063" indent="0">
              <a:lnSpc>
                <a:spcPct val="120000"/>
              </a:lnSpc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0000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632520" y="2276872"/>
            <a:ext cx="8568952" cy="3960440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288000" rIns="107275" bIns="53637">
            <a:noAutofit/>
          </a:bodyPr>
          <a:lstStyle>
            <a:lvl1pPr marL="449263" indent="-355600">
              <a:lnSpc>
                <a:spcPct val="120000"/>
              </a:lnSpc>
              <a:buClr>
                <a:srgbClr val="002563"/>
              </a:buClr>
              <a:buSzPct val="115000"/>
              <a:buFont typeface="+mj-lt"/>
              <a:buAutoNum type="arabicPeriod"/>
              <a:defRPr sz="2200" b="1" baseline="0">
                <a:solidFill>
                  <a:srgbClr val="002563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49263" indent="-177800">
              <a:lnSpc>
                <a:spcPct val="120000"/>
              </a:lnSpc>
              <a:buClr>
                <a:schemeClr val="tx1"/>
              </a:buClr>
              <a:buSzPct val="75000"/>
              <a:buFont typeface="Arial" pitchFamily="34" charset="0"/>
              <a:buChar char="•"/>
              <a:defRPr sz="1800" b="1">
                <a:solidFill>
                  <a:srgbClr val="002563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625475" indent="-177800">
              <a:lnSpc>
                <a:spcPct val="120000"/>
              </a:lnSpc>
              <a:buClr>
                <a:schemeClr val="tx1"/>
              </a:buClr>
              <a:buFont typeface="Arial" pitchFamily="34" charset="0"/>
              <a:buChar char="•"/>
              <a:defRPr sz="1600" b="0">
                <a:solidFill>
                  <a:srgbClr val="002563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801688" indent="-176213">
              <a:lnSpc>
                <a:spcPct val="120000"/>
              </a:lnSpc>
              <a:buClr>
                <a:schemeClr val="tx1"/>
              </a:buClr>
              <a:buFont typeface="Arial" pitchFamily="34" charset="0"/>
              <a:buChar char="•"/>
              <a:defRPr sz="1400" b="0">
                <a:solidFill>
                  <a:srgbClr val="002563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989013" indent="-187325">
              <a:lnSpc>
                <a:spcPct val="120000"/>
              </a:lnSpc>
              <a:buClr>
                <a:schemeClr val="tx1"/>
              </a:buClr>
              <a:buFont typeface="Arial" pitchFamily="34" charset="0"/>
              <a:buChar char="•"/>
              <a:defRPr sz="1200" b="0">
                <a:solidFill>
                  <a:srgbClr val="002563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535947843"/>
      </p:ext>
    </p:extLst>
  </p:cSld>
  <p:clrMapOvr>
    <a:masterClrMapping/>
  </p:clrMapOvr>
  <p:transition/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4" t="4691" b="2929"/>
          <a:stretch/>
        </p:blipFill>
        <p:spPr bwMode="auto">
          <a:xfrm rot="10800000">
            <a:off x="2508425" y="-1"/>
            <a:ext cx="739757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 userDrawn="1"/>
        </p:nvSpPr>
        <p:spPr bwMode="auto">
          <a:xfrm>
            <a:off x="-1" y="620686"/>
            <a:ext cx="9896669" cy="6237312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glow rad="152400">
              <a:srgbClr val="0033CC">
                <a:alpha val="8000"/>
              </a:srgbClr>
            </a:glow>
          </a:effectLst>
        </p:spPr>
        <p:txBody>
          <a:bodyPr wrap="none" rtlCol="0" anchor="ctr"/>
          <a:lstStyle/>
          <a:p>
            <a:pPr algn="ctr"/>
            <a:endParaRPr lang="ko-KR" altLang="en-US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1796" y="620687"/>
            <a:ext cx="9904204" cy="6237313"/>
          </a:xfrm>
          <a:prstGeom prst="rect">
            <a:avLst/>
          </a:prstGeom>
        </p:spPr>
        <p:txBody>
          <a:bodyPr wrap="square" lIns="107275" tIns="144000" rIns="107275" bIns="53637">
            <a:noAutofit/>
          </a:bodyPr>
          <a:lstStyle>
            <a:lvl1pPr marL="449263" indent="-355600">
              <a:lnSpc>
                <a:spcPct val="120000"/>
              </a:lnSpc>
              <a:buClr>
                <a:srgbClr val="002563"/>
              </a:buClr>
              <a:buSzPct val="115000"/>
              <a:buFont typeface="Wingdings" panose="05000000000000000000" pitchFamily="2" charset="2"/>
              <a:buChar char="l"/>
              <a:defRPr sz="2200" b="1" baseline="0">
                <a:solidFill>
                  <a:srgbClr val="002563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49263" indent="-177800">
              <a:lnSpc>
                <a:spcPct val="120000"/>
              </a:lnSpc>
              <a:buClr>
                <a:schemeClr val="tx1"/>
              </a:buClr>
              <a:buSzPct val="75000"/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625475" indent="-177800">
              <a:lnSpc>
                <a:spcPct val="120000"/>
              </a:lnSpc>
              <a:buClr>
                <a:schemeClr val="tx1"/>
              </a:buClr>
              <a:buFont typeface="Arial" pitchFamily="34" charset="0"/>
              <a:buChar char="•"/>
              <a:defRPr sz="1600" b="0">
                <a:solidFill>
                  <a:srgbClr val="46464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801688" indent="-176213">
              <a:lnSpc>
                <a:spcPct val="120000"/>
              </a:lnSpc>
              <a:buClr>
                <a:schemeClr val="tx1"/>
              </a:buClr>
              <a:buFont typeface="Arial" pitchFamily="34" charset="0"/>
              <a:buChar char="•"/>
              <a:defRPr sz="1400" b="0">
                <a:solidFill>
                  <a:srgbClr val="46464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989013" indent="-187325">
              <a:lnSpc>
                <a:spcPct val="120000"/>
              </a:lnSpc>
              <a:buClr>
                <a:schemeClr val="tx1"/>
              </a:buClr>
              <a:buFont typeface="Arial" pitchFamily="34" charset="0"/>
              <a:buChar char="•"/>
              <a:defRPr sz="1200" b="0">
                <a:solidFill>
                  <a:srgbClr val="46464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1" y="17999"/>
            <a:ext cx="9921552" cy="584687"/>
          </a:xfrm>
          <a:prstGeom prst="rect">
            <a:avLst/>
          </a:prstGeom>
          <a:ln>
            <a:noFill/>
          </a:ln>
        </p:spPr>
        <p:txBody>
          <a:bodyPr wrap="none" lIns="107275" tIns="53637" rIns="107275" bIns="53637" anchor="ctr">
            <a:noAutofit/>
          </a:bodyPr>
          <a:lstStyle>
            <a:lvl1pPr marL="90488" indent="0" algn="l" defTabSz="107274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ko-KR" altLang="en-US" sz="2800" b="1" kern="1200" cap="none" baseline="0" dirty="0">
                <a:solidFill>
                  <a:srgbClr val="002563"/>
                </a:solidFill>
                <a:effectLst>
                  <a:glow rad="101600">
                    <a:schemeClr val="bg1"/>
                  </a:glo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8" name="슬라이드 번호 개체 틀 5"/>
          <p:cNvSpPr txBox="1">
            <a:spLocks/>
          </p:cNvSpPr>
          <p:nvPr userDrawn="1"/>
        </p:nvSpPr>
        <p:spPr>
          <a:xfrm>
            <a:off x="9489503" y="6692834"/>
            <a:ext cx="407165" cy="123111"/>
          </a:xfrm>
          <a:prstGeom prst="rect">
            <a:avLst/>
          </a:prstGeom>
          <a:ln>
            <a:noFill/>
          </a:ln>
        </p:spPr>
        <p:txBody>
          <a:bodyPr wrap="square" lIns="107275" tIns="0" rIns="107275" bIns="0">
            <a:spAutoFit/>
          </a:bodyPr>
          <a:lstStyle>
            <a:defPPr>
              <a:defRPr lang="ko-KR"/>
            </a:defPPr>
            <a:lvl1pPr marL="0" algn="ctr" defTabSz="914400" rtl="0" eaLnBrk="1" latinLnBrk="1" hangingPunct="1">
              <a:defRPr sz="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fld id="{7FAB2ECF-54BC-4529-9761-96186C8F6D1E}" type="slidenum">
              <a:rPr kumimoji="0" lang="ko-KR" altLang="en-US" sz="8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 sz="800" b="1" dirty="0">
              <a:solidFill>
                <a:schemeClr val="tx1">
                  <a:lumMod val="50000"/>
                  <a:lumOff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0"/>
          </p:nvPr>
        </p:nvSpPr>
        <p:spPr>
          <a:xfrm>
            <a:off x="1" y="6608307"/>
            <a:ext cx="7833320" cy="249693"/>
          </a:xfrm>
          <a:prstGeom prst="rect">
            <a:avLst/>
          </a:prstGeom>
        </p:spPr>
        <p:txBody>
          <a:bodyPr anchor="b">
            <a:noAutofit/>
          </a:bodyPr>
          <a:lstStyle>
            <a:lvl1pPr marL="90488" indent="0">
              <a:lnSpc>
                <a:spcPct val="50000"/>
              </a:lnSpc>
              <a:buNone/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679104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05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82" r:id="rId1"/>
    <p:sldLayoutId id="2147485395" r:id="rId2"/>
    <p:sldLayoutId id="2147485393" r:id="rId3"/>
  </p:sldLayoutIdLst>
  <p:transition/>
  <p:hf sldNum="0" hdr="0" ftr="0"/>
  <p:txStyles>
    <p:titleStyle>
      <a:lvl1pPr algn="l" rtl="0" eaLnBrk="1" fontAlgn="base" latinLnBrk="1" hangingPunct="1">
        <a:spcBef>
          <a:spcPct val="0"/>
        </a:spcBef>
        <a:spcAft>
          <a:spcPct val="0"/>
        </a:spcAft>
        <a:defRPr sz="3800" b="1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1" fontAlgn="base" latinLnBrk="1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2pPr>
      <a:lvl3pPr algn="l" rtl="0" eaLnBrk="1" fontAlgn="base" latinLnBrk="1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3pPr>
      <a:lvl4pPr algn="l" rtl="0" eaLnBrk="1" fontAlgn="base" latinLnBrk="1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4pPr>
      <a:lvl5pPr algn="l" rtl="0" eaLnBrk="1" fontAlgn="base" latinLnBrk="1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5pPr>
      <a:lvl6pPr marL="536372" algn="l" rtl="0" eaLnBrk="1" fontAlgn="base" latinLnBrk="1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6pPr>
      <a:lvl7pPr marL="1072743" algn="l" rtl="0" eaLnBrk="1" fontAlgn="base" latinLnBrk="1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7pPr>
      <a:lvl8pPr marL="1609115" algn="l" rtl="0" eaLnBrk="1" fontAlgn="base" latinLnBrk="1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8pPr>
      <a:lvl9pPr marL="2145487" algn="l" rtl="0" eaLnBrk="1" fontAlgn="base" latinLnBrk="1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20333" indent="-320333" algn="l" rtl="0" eaLnBrk="1" fontAlgn="base" latinLnBrk="1" hangingPunct="1">
        <a:spcBef>
          <a:spcPts val="704"/>
        </a:spcBef>
        <a:spcAft>
          <a:spcPct val="0"/>
        </a:spcAft>
        <a:buClr>
          <a:schemeClr val="accent1"/>
        </a:buClr>
        <a:buSzPct val="76000"/>
        <a:buFont typeface="Wingdings" pitchFamily="2" charset="2"/>
        <a:buChar char="u"/>
        <a:defRPr sz="3100" b="1">
          <a:solidFill>
            <a:schemeClr val="tx1"/>
          </a:solidFill>
          <a:latin typeface="+mn-lt"/>
          <a:ea typeface="+mn-ea"/>
          <a:cs typeface="+mn-cs"/>
        </a:defRPr>
      </a:lvl1pPr>
      <a:lvl2pPr marL="642528" indent="-320333" algn="l" rtl="0" eaLnBrk="1" fontAlgn="base" latinLnBrk="1" hangingPunct="1">
        <a:spcBef>
          <a:spcPts val="587"/>
        </a:spcBef>
        <a:spcAft>
          <a:spcPct val="0"/>
        </a:spcAft>
        <a:buClr>
          <a:schemeClr val="accent2"/>
        </a:buClr>
        <a:buSzPct val="76000"/>
        <a:buFont typeface="Wingdings" pitchFamily="2" charset="2"/>
        <a:buChar char="u"/>
        <a:defRPr sz="2700" b="1">
          <a:solidFill>
            <a:schemeClr val="tx1">
              <a:lumMod val="75000"/>
              <a:lumOff val="25000"/>
            </a:schemeClr>
          </a:solidFill>
          <a:latin typeface="+mn-lt"/>
          <a:ea typeface="+mn-ea"/>
        </a:defRPr>
      </a:lvl2pPr>
      <a:lvl3pPr marL="964725" indent="-268186" algn="l" rtl="0" eaLnBrk="1" fontAlgn="base" latinLnBrk="1" hangingPunct="1">
        <a:spcBef>
          <a:spcPts val="587"/>
        </a:spcBef>
        <a:spcAft>
          <a:spcPct val="0"/>
        </a:spcAft>
        <a:buClr>
          <a:srgbClr val="BCBCBC"/>
        </a:buClr>
        <a:buSzPct val="76000"/>
        <a:buFont typeface="Wingdings" pitchFamily="2" charset="2"/>
        <a:buChar char="u"/>
        <a:defRPr sz="2300" b="1">
          <a:solidFill>
            <a:schemeClr val="tx1">
              <a:lumMod val="65000"/>
              <a:lumOff val="35000"/>
            </a:schemeClr>
          </a:solidFill>
          <a:latin typeface="+mn-lt"/>
          <a:ea typeface="+mn-ea"/>
        </a:defRPr>
      </a:lvl3pPr>
      <a:lvl4pPr marL="1286920" indent="-268186" algn="l" rtl="0" eaLnBrk="1" fontAlgn="base" latinLnBrk="1" hangingPunct="1">
        <a:spcBef>
          <a:spcPts val="469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u"/>
        <a:defRPr b="1">
          <a:solidFill>
            <a:schemeClr val="tx1">
              <a:lumMod val="65000"/>
              <a:lumOff val="35000"/>
            </a:schemeClr>
          </a:solidFill>
          <a:latin typeface="+mn-lt"/>
          <a:ea typeface="+mn-ea"/>
        </a:defRPr>
      </a:lvl4pPr>
      <a:lvl5pPr marL="1609115" indent="-268186" algn="l" rtl="0" eaLnBrk="1" fontAlgn="base" latinLnBrk="1" hangingPunct="1">
        <a:spcBef>
          <a:spcPts val="352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u"/>
        <a:defRPr sz="1900" b="1">
          <a:solidFill>
            <a:schemeClr val="tx1">
              <a:lumMod val="65000"/>
              <a:lumOff val="35000"/>
            </a:schemeClr>
          </a:solidFill>
          <a:latin typeface="+mn-lt"/>
          <a:ea typeface="+mn-ea"/>
        </a:defRPr>
      </a:lvl5pPr>
      <a:lvl6pPr marL="2145487" indent="-268186" algn="l" rtl="0" eaLnBrk="1" fontAlgn="base" latinLnBrk="1" hangingPunct="1">
        <a:spcBef>
          <a:spcPts val="352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900" b="1">
          <a:solidFill>
            <a:schemeClr val="tx1"/>
          </a:solidFill>
          <a:latin typeface="+mn-lt"/>
          <a:ea typeface="+mn-ea"/>
        </a:defRPr>
      </a:lvl6pPr>
      <a:lvl7pPr marL="2681859" indent="-268186" algn="l" rtl="0" eaLnBrk="1" fontAlgn="base" latinLnBrk="1" hangingPunct="1">
        <a:spcBef>
          <a:spcPts val="352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900" b="1">
          <a:solidFill>
            <a:schemeClr val="tx1"/>
          </a:solidFill>
          <a:latin typeface="+mn-lt"/>
          <a:ea typeface="+mn-ea"/>
        </a:defRPr>
      </a:lvl7pPr>
      <a:lvl8pPr marL="3218230" indent="-268186" algn="l" rtl="0" eaLnBrk="1" fontAlgn="base" latinLnBrk="1" hangingPunct="1">
        <a:spcBef>
          <a:spcPts val="352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900" b="1">
          <a:solidFill>
            <a:schemeClr val="tx1"/>
          </a:solidFill>
          <a:latin typeface="+mn-lt"/>
          <a:ea typeface="+mn-ea"/>
        </a:defRPr>
      </a:lvl8pPr>
      <a:lvl9pPr marL="3754602" indent="-268186" algn="l" rtl="0" eaLnBrk="1" fontAlgn="base" latinLnBrk="1" hangingPunct="1">
        <a:spcBef>
          <a:spcPts val="352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9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07274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372" algn="l" defTabSz="107274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743" algn="l" defTabSz="107274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115" algn="l" defTabSz="107274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487" algn="l" defTabSz="107274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1859" algn="l" defTabSz="107274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230" algn="l" defTabSz="107274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4602" algn="l" defTabSz="107274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0974" algn="l" defTabSz="107274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 bwMode="auto">
          <a:xfrm>
            <a:off x="308504" y="1484784"/>
            <a:ext cx="180000" cy="1620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rtlCol="0" anchor="ctr"/>
          <a:lstStyle/>
          <a:p>
            <a:pPr algn="ctr"/>
            <a:endParaRPr lang="ko-KR" altLang="en-US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quarter" idx="11"/>
          </p:nvPr>
        </p:nvSpPr>
        <p:spPr>
          <a:xfrm>
            <a:off x="7109038" y="5201449"/>
            <a:ext cx="2384667" cy="1043708"/>
          </a:xfrm>
        </p:spPr>
        <p:txBody>
          <a:bodyPr/>
          <a:lstStyle/>
          <a:p>
            <a:pPr algn="ctr"/>
            <a:r>
              <a:rPr lang="ko-KR" altLang="en-US" sz="24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산업혁신팀</a:t>
            </a:r>
            <a:endParaRPr lang="en-US" altLang="ko-KR" sz="24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김 준 연  박사</a:t>
            </a:r>
            <a:endParaRPr lang="ko-KR" altLang="en-US" sz="32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AI</a:t>
            </a:r>
            <a:r>
              <a:rPr lang="ko-KR" altLang="en-US" sz="20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가 주도하는 디지털 경제사회 </a:t>
            </a:r>
            <a:r>
              <a:rPr lang="en-US" altLang="ko-KR" sz="20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ko-KR" altLang="en-US" sz="20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무엇을 할 것인가</a:t>
            </a:r>
            <a:r>
              <a:rPr lang="en-US" altLang="ko-KR" sz="20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r>
              <a:rPr lang="ko-KR" altLang="en-US" sz="20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24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altLang="ko-KR" sz="24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ko-KR" alt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세계화 </a:t>
            </a:r>
            <a:r>
              <a:rPr lang="en-US" altLang="ko-KR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4.0</a:t>
            </a:r>
            <a:r>
              <a:rPr lang="ko-KR" alt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과 </a:t>
            </a:r>
            <a:r>
              <a:rPr lang="ko-KR" altLang="en-US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미래 </a:t>
            </a:r>
            <a:r>
              <a:rPr lang="ko-KR" altLang="en-US" dirty="0" err="1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기업경제</a:t>
            </a:r>
            <a:endParaRPr lang="ko-KR" altLang="en-US" sz="20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2" descr="C:\Users\user\Desktop\로고_SPR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00" y="6453780"/>
            <a:ext cx="3096344" cy="35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yoon\Downloads\공공누리\type4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" y="6453336"/>
            <a:ext cx="1433543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 bwMode="auto">
          <a:xfrm>
            <a:off x="152860" y="133861"/>
            <a:ext cx="4710969" cy="4863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rtlCol="0" anchor="ctr"/>
          <a:lstStyle/>
          <a:p>
            <a:r>
              <a:rPr lang="en-US" altLang="ko-KR" sz="20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rPr>
              <a:t>2019</a:t>
            </a:r>
            <a:r>
              <a:rPr lang="ko-KR" altLang="en-US" sz="20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rPr>
              <a:t>년도</a:t>
            </a:r>
            <a:r>
              <a:rPr lang="en-US" altLang="ko-KR" sz="20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rPr>
              <a:t> </a:t>
            </a:r>
            <a:r>
              <a:rPr lang="en-US" altLang="ko-KR" sz="2000" b="1" dirty="0" err="1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rPr>
              <a:t>SPRi</a:t>
            </a:r>
            <a:r>
              <a:rPr lang="en-US" altLang="ko-KR" sz="20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rPr>
              <a:t> </a:t>
            </a:r>
            <a:r>
              <a:rPr lang="ko-KR" altLang="en-US" sz="20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rPr>
              <a:t>가을 컨퍼런스</a:t>
            </a:r>
            <a:endParaRPr lang="ko-KR" altLang="en-US" sz="2000" b="1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23338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30740" y="856034"/>
            <a:ext cx="9575260" cy="680936"/>
          </a:xfrm>
        </p:spPr>
        <p:txBody>
          <a:bodyPr/>
          <a:lstStyle/>
          <a:p>
            <a:r>
              <a:rPr lang="en-US" altLang="ko-KR" dirty="0" smtClean="0"/>
              <a:t>1</a:t>
            </a:r>
            <a:r>
              <a:rPr lang="ko-KR" altLang="en-US" dirty="0" smtClean="0"/>
              <a:t>인 방송 </a:t>
            </a:r>
            <a:r>
              <a:rPr lang="en-US" altLang="ko-KR" dirty="0" smtClean="0">
                <a:sym typeface="Wingdings" panose="05000000000000000000" pitchFamily="2" charset="2"/>
              </a:rPr>
              <a:t> </a:t>
            </a:r>
            <a:r>
              <a:rPr lang="ko-KR" altLang="en-US" dirty="0" smtClean="0"/>
              <a:t>광고 </a:t>
            </a:r>
            <a:r>
              <a:rPr lang="en-US" altLang="ko-KR" dirty="0" smtClean="0">
                <a:sym typeface="Wingdings" panose="05000000000000000000" pitchFamily="2" charset="2"/>
              </a:rPr>
              <a:t> </a:t>
            </a:r>
            <a:r>
              <a:rPr lang="ko-KR" altLang="en-US" dirty="0" smtClean="0">
                <a:sym typeface="Wingdings" panose="05000000000000000000" pitchFamily="2" charset="2"/>
              </a:rPr>
              <a:t>제조 </a:t>
            </a:r>
            <a:r>
              <a:rPr lang="en-US" altLang="ko-KR" dirty="0" smtClean="0">
                <a:sym typeface="Wingdings" panose="05000000000000000000" pitchFamily="2" charset="2"/>
              </a:rPr>
              <a:t>&amp; </a:t>
            </a:r>
            <a:r>
              <a:rPr lang="ko-KR" altLang="en-US" dirty="0" smtClean="0">
                <a:sym typeface="Wingdings" panose="05000000000000000000" pitchFamily="2" charset="2"/>
              </a:rPr>
              <a:t>판매 </a:t>
            </a:r>
            <a:r>
              <a:rPr lang="en-US" altLang="ko-KR" dirty="0" smtClean="0">
                <a:sym typeface="Wingdings" panose="05000000000000000000" pitchFamily="2" charset="2"/>
              </a:rPr>
              <a:t>(</a:t>
            </a:r>
            <a:r>
              <a:rPr lang="ko-KR" altLang="en-US" dirty="0" err="1" smtClean="0">
                <a:sym typeface="Wingdings" panose="05000000000000000000" pitchFamily="2" charset="2"/>
              </a:rPr>
              <a:t>인플루언서</a:t>
            </a:r>
            <a:r>
              <a:rPr lang="ko-KR" altLang="en-US" dirty="0" smtClean="0">
                <a:sym typeface="Wingdings" panose="05000000000000000000" pitchFamily="2" charset="2"/>
              </a:rPr>
              <a:t> 브랜드 시대</a:t>
            </a:r>
            <a:r>
              <a:rPr lang="en-US" altLang="ko-KR" dirty="0" smtClean="0">
                <a:sym typeface="Wingdings" panose="05000000000000000000" pitchFamily="2" charset="2"/>
              </a:rPr>
              <a:t>)</a:t>
            </a: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2) </a:t>
            </a:r>
            <a:r>
              <a:rPr lang="ko-KR" altLang="en-US" dirty="0"/>
              <a:t>슈퍼 개인 등 </a:t>
            </a:r>
            <a:r>
              <a:rPr lang="ko-KR" altLang="en-US" dirty="0" err="1"/>
              <a:t>소호</a:t>
            </a:r>
            <a:r>
              <a:rPr lang="en-US" altLang="ko-KR" dirty="0"/>
              <a:t>(</a:t>
            </a:r>
            <a:r>
              <a:rPr lang="en-US" altLang="ko-KR" dirty="0" err="1"/>
              <a:t>Soho</a:t>
            </a:r>
            <a:r>
              <a:rPr lang="en-US" altLang="ko-KR" dirty="0"/>
              <a:t>)</a:t>
            </a:r>
            <a:r>
              <a:rPr lang="ko-KR" altLang="en-US" dirty="0"/>
              <a:t>가 주도하는 미래 경제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26" y="2145163"/>
            <a:ext cx="7734300" cy="37338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123" y="1920823"/>
            <a:ext cx="7222078" cy="446839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085" y="1482295"/>
            <a:ext cx="5495468" cy="538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740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50196" y="836579"/>
            <a:ext cx="9555803" cy="6021421"/>
          </a:xfrm>
        </p:spPr>
        <p:txBody>
          <a:bodyPr/>
          <a:lstStyle/>
          <a:p>
            <a:r>
              <a:rPr lang="ko-KR" altLang="en-US" dirty="0" smtClean="0"/>
              <a:t>개인 </a:t>
            </a:r>
            <a:r>
              <a:rPr lang="en-US" altLang="ko-KR" dirty="0" smtClean="0"/>
              <a:t>Talent Market </a:t>
            </a:r>
            <a:r>
              <a:rPr lang="en-US" altLang="ko-KR" dirty="0" smtClean="0">
                <a:sym typeface="Wingdings" panose="05000000000000000000" pitchFamily="2" charset="2"/>
              </a:rPr>
              <a:t> </a:t>
            </a:r>
            <a:r>
              <a:rPr lang="ko-KR" altLang="en-US" dirty="0" smtClean="0">
                <a:sym typeface="Wingdings" panose="05000000000000000000" pitchFamily="2" charset="2"/>
              </a:rPr>
              <a:t>겸직</a:t>
            </a:r>
            <a:r>
              <a:rPr lang="en-US" altLang="ko-KR" dirty="0" smtClean="0">
                <a:sym typeface="Wingdings" panose="05000000000000000000" pitchFamily="2" charset="2"/>
              </a:rPr>
              <a:t>, </a:t>
            </a:r>
            <a:r>
              <a:rPr lang="ko-KR" altLang="en-US" dirty="0" err="1" smtClean="0">
                <a:sym typeface="Wingdings" panose="05000000000000000000" pitchFamily="2" charset="2"/>
              </a:rPr>
              <a:t>투잡의</a:t>
            </a:r>
            <a:r>
              <a:rPr lang="ko-KR" altLang="en-US" dirty="0" smtClean="0">
                <a:sym typeface="Wingdings" panose="05000000000000000000" pitchFamily="2" charset="2"/>
              </a:rPr>
              <a:t> 시대에서 </a:t>
            </a:r>
            <a:r>
              <a:rPr lang="en-US" altLang="ko-KR" dirty="0" smtClean="0">
                <a:sym typeface="Wingdings" panose="05000000000000000000" pitchFamily="2" charset="2"/>
              </a:rPr>
              <a:t>N</a:t>
            </a:r>
            <a:r>
              <a:rPr lang="ko-KR" altLang="en-US" dirty="0" err="1" smtClean="0">
                <a:sym typeface="Wingdings" panose="05000000000000000000" pitchFamily="2" charset="2"/>
              </a:rPr>
              <a:t>잡러</a:t>
            </a:r>
            <a:r>
              <a:rPr lang="ko-KR" altLang="en-US" dirty="0" smtClean="0">
                <a:sym typeface="Wingdings" panose="05000000000000000000" pitchFamily="2" charset="2"/>
              </a:rPr>
              <a:t> 시대로</a:t>
            </a:r>
            <a:endParaRPr lang="en-US" altLang="ko-KR" dirty="0" smtClean="0">
              <a:sym typeface="Wingdings" panose="05000000000000000000" pitchFamily="2" charset="2"/>
            </a:endParaRPr>
          </a:p>
          <a:p>
            <a:pPr marL="719138" indent="-271463">
              <a:buFont typeface="Wingdings" panose="05000000000000000000" pitchFamily="2" charset="2"/>
              <a:buChar char="ü"/>
            </a:pPr>
            <a:r>
              <a:rPr lang="ko-KR" altLang="en-US" sz="1800" dirty="0"/>
              <a:t>국내 직장인 중 부업을 하고 있는 사람은 </a:t>
            </a:r>
            <a:r>
              <a:rPr lang="en-US" altLang="ko-KR" sz="1800" dirty="0"/>
              <a:t>2016</a:t>
            </a:r>
            <a:r>
              <a:rPr lang="ko-KR" altLang="en-US" sz="1800" dirty="0"/>
              <a:t>년 기준 </a:t>
            </a:r>
            <a:r>
              <a:rPr lang="en-US" altLang="ko-KR" sz="1800" dirty="0"/>
              <a:t>40</a:t>
            </a:r>
            <a:r>
              <a:rPr lang="ko-KR" altLang="en-US" sz="1800" dirty="0"/>
              <a:t>만 </a:t>
            </a:r>
            <a:r>
              <a:rPr lang="en-US" altLang="ko-KR" sz="1800" dirty="0"/>
              <a:t>6,000</a:t>
            </a:r>
            <a:r>
              <a:rPr lang="ko-KR" altLang="en-US" sz="1800" dirty="0"/>
              <a:t>명</a:t>
            </a:r>
            <a:r>
              <a:rPr lang="en-US" altLang="ko-KR" sz="1800" dirty="0" smtClean="0"/>
              <a:t> </a:t>
            </a:r>
            <a:endParaRPr lang="ko-KR" altLang="en-US" sz="18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2) </a:t>
            </a:r>
            <a:r>
              <a:rPr lang="ko-KR" altLang="en-US" dirty="0"/>
              <a:t>슈퍼 개인 등 </a:t>
            </a:r>
            <a:r>
              <a:rPr lang="ko-KR" altLang="en-US" dirty="0" err="1"/>
              <a:t>소호</a:t>
            </a:r>
            <a:r>
              <a:rPr lang="en-US" altLang="ko-KR" dirty="0"/>
              <a:t>(</a:t>
            </a:r>
            <a:r>
              <a:rPr lang="en-US" altLang="ko-KR" dirty="0" err="1"/>
              <a:t>Soho</a:t>
            </a:r>
            <a:r>
              <a:rPr lang="en-US" altLang="ko-KR" dirty="0"/>
              <a:t>)</a:t>
            </a:r>
            <a:r>
              <a:rPr lang="ko-KR" altLang="en-US" dirty="0"/>
              <a:t>가 주도하는 미래 경제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47" y="2191182"/>
            <a:ext cx="5904689" cy="360315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039" y="1942097"/>
            <a:ext cx="5322994" cy="410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02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69651" y="819921"/>
            <a:ext cx="9536349" cy="1507787"/>
          </a:xfrm>
        </p:spPr>
        <p:txBody>
          <a:bodyPr/>
          <a:lstStyle/>
          <a:p>
            <a:r>
              <a:rPr lang="ko-KR" altLang="en-US" sz="2400" dirty="0" smtClean="0"/>
              <a:t>국내 대기업 </a:t>
            </a:r>
            <a:r>
              <a:rPr lang="en-US" altLang="ko-KR" sz="2400" dirty="0" smtClean="0"/>
              <a:t>: </a:t>
            </a:r>
            <a:r>
              <a:rPr lang="ko-KR" altLang="en-US" sz="2400" dirty="0" err="1" smtClean="0"/>
              <a:t>소호</a:t>
            </a:r>
            <a:r>
              <a:rPr lang="ko-KR" altLang="en-US" sz="2400" dirty="0" smtClean="0"/>
              <a:t> 및 인플루언서와 적극적 협업</a:t>
            </a:r>
            <a:endParaRPr lang="ko-KR" altLang="en-US" sz="24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2) </a:t>
            </a:r>
            <a:r>
              <a:rPr lang="ko-KR" altLang="en-US" dirty="0"/>
              <a:t>슈퍼 개인 등 </a:t>
            </a:r>
            <a:r>
              <a:rPr lang="ko-KR" altLang="en-US" dirty="0" err="1"/>
              <a:t>소호</a:t>
            </a:r>
            <a:r>
              <a:rPr lang="en-US" altLang="ko-KR" dirty="0"/>
              <a:t>(</a:t>
            </a:r>
            <a:r>
              <a:rPr lang="en-US" altLang="ko-KR" dirty="0" err="1"/>
              <a:t>Soho</a:t>
            </a:r>
            <a:r>
              <a:rPr lang="en-US" altLang="ko-KR" dirty="0"/>
              <a:t>)</a:t>
            </a:r>
            <a:r>
              <a:rPr lang="ko-KR" altLang="en-US" dirty="0"/>
              <a:t>가 주도하는 미래 경제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l="25138" t="16339" r="4172"/>
          <a:stretch/>
        </p:blipFill>
        <p:spPr>
          <a:xfrm>
            <a:off x="698048" y="1733607"/>
            <a:ext cx="6119145" cy="374377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584" y="1678021"/>
            <a:ext cx="6566905" cy="471305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706" y="2649150"/>
            <a:ext cx="8609972" cy="352867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4243" y="3741034"/>
            <a:ext cx="7703884" cy="286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55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2) </a:t>
            </a:r>
            <a:r>
              <a:rPr lang="ko-KR" altLang="en-US" dirty="0"/>
              <a:t>슈퍼 개인 등 소호</a:t>
            </a:r>
            <a:r>
              <a:rPr lang="en-US" altLang="ko-KR" dirty="0"/>
              <a:t>(</a:t>
            </a:r>
            <a:r>
              <a:rPr lang="en-US" altLang="ko-KR" dirty="0" err="1"/>
              <a:t>Soho</a:t>
            </a:r>
            <a:r>
              <a:rPr lang="en-US" altLang="ko-KR" dirty="0"/>
              <a:t>)</a:t>
            </a:r>
            <a:r>
              <a:rPr lang="ko-KR" altLang="en-US" dirty="0"/>
              <a:t>가 주도하는 </a:t>
            </a:r>
            <a:r>
              <a:rPr lang="ko-KR" altLang="en-US" dirty="0" smtClean="0"/>
              <a:t>미래 경제</a:t>
            </a:r>
            <a:endParaRPr lang="ko-KR" alt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76" y="1616051"/>
            <a:ext cx="7807055" cy="51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내용 개체 틀 1"/>
          <p:cNvSpPr>
            <a:spLocks noGrp="1"/>
          </p:cNvSpPr>
          <p:nvPr>
            <p:ph idx="1"/>
          </p:nvPr>
        </p:nvSpPr>
        <p:spPr>
          <a:xfrm>
            <a:off x="385204" y="807913"/>
            <a:ext cx="9536349" cy="1507787"/>
          </a:xfrm>
        </p:spPr>
        <p:txBody>
          <a:bodyPr/>
          <a:lstStyle/>
          <a:p>
            <a:r>
              <a:rPr lang="ko-KR" altLang="en-US" sz="2400" dirty="0" smtClean="0"/>
              <a:t>국경을</a:t>
            </a:r>
            <a:r>
              <a:rPr lang="en-US" altLang="ko-KR" sz="2400" dirty="0" smtClean="0"/>
              <a:t> </a:t>
            </a:r>
            <a:r>
              <a:rPr lang="ko-KR" altLang="en-US" sz="2400" dirty="0" smtClean="0"/>
              <a:t>넘는 디지털 노동 </a:t>
            </a:r>
            <a:r>
              <a:rPr lang="en-US" altLang="ko-KR" sz="2400" dirty="0" smtClean="0"/>
              <a:t>: </a:t>
            </a:r>
            <a:r>
              <a:rPr lang="en-US" altLang="ko-KR" sz="2400" dirty="0" err="1" smtClean="0"/>
              <a:t>Telemigrant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16919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887167" y="2031625"/>
            <a:ext cx="6293796" cy="1499515"/>
          </a:xfrm>
        </p:spPr>
        <p:txBody>
          <a:bodyPr/>
          <a:lstStyle/>
          <a:p>
            <a:pPr algn="ctr"/>
            <a:r>
              <a:rPr lang="en-US" altLang="ko-KR" sz="3600" dirty="0" smtClean="0"/>
              <a:t>2. </a:t>
            </a:r>
            <a:r>
              <a:rPr lang="ko-KR" altLang="en-US" sz="3600" dirty="0" smtClean="0"/>
              <a:t>전망과 </a:t>
            </a:r>
            <a:r>
              <a:rPr lang="ko-KR" altLang="en-US" sz="3600" dirty="0"/>
              <a:t>과제 </a:t>
            </a:r>
            <a:r>
              <a:rPr lang="en-US" altLang="ko-KR" sz="3600" dirty="0"/>
              <a:t>: </a:t>
            </a: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ko-KR" altLang="en-US" sz="3600" dirty="0" smtClean="0"/>
              <a:t>무엇을 </a:t>
            </a:r>
            <a:r>
              <a:rPr lang="ko-KR" altLang="en-US" sz="3600" dirty="0"/>
              <a:t>준비할 것인가</a:t>
            </a:r>
            <a:r>
              <a:rPr lang="en-US" altLang="ko-KR" sz="3600" dirty="0"/>
              <a:t>?</a:t>
            </a:r>
            <a:r>
              <a:rPr lang="ko-KR" altLang="en-US" sz="3600" dirty="0" smtClean="0"/>
              <a:t> </a:t>
            </a:r>
            <a:endParaRPr lang="ko-KR" altLang="en-US" sz="360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0888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187738" y="789553"/>
            <a:ext cx="9546077" cy="587550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ko-KR" sz="2400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ko-KR" altLang="en-US" sz="2400" dirty="0" smtClean="0">
                <a:solidFill>
                  <a:schemeClr val="bg2">
                    <a:lumMod val="50000"/>
                  </a:schemeClr>
                </a:solidFill>
              </a:rPr>
              <a:t>긍정</a:t>
            </a:r>
            <a:r>
              <a:rPr lang="en-US" altLang="ko-KR" sz="2400" dirty="0" smtClean="0">
                <a:solidFill>
                  <a:schemeClr val="bg2">
                    <a:lumMod val="50000"/>
                  </a:schemeClr>
                </a:solidFill>
              </a:rPr>
              <a:t>) </a:t>
            </a:r>
            <a:r>
              <a:rPr lang="ko-KR" altLang="en-US" sz="2400" dirty="0" smtClean="0">
                <a:solidFill>
                  <a:schemeClr val="bg2">
                    <a:lumMod val="50000"/>
                  </a:schemeClr>
                </a:solidFill>
              </a:rPr>
              <a:t>활용되지 </a:t>
            </a:r>
            <a:r>
              <a:rPr lang="ko-KR" altLang="en-US" sz="2400" dirty="0">
                <a:solidFill>
                  <a:schemeClr val="bg2">
                    <a:lumMod val="50000"/>
                  </a:schemeClr>
                </a:solidFill>
              </a:rPr>
              <a:t>못한 </a:t>
            </a:r>
            <a:r>
              <a:rPr lang="ko-KR" altLang="en-US" sz="2400" dirty="0" smtClean="0">
                <a:solidFill>
                  <a:schemeClr val="bg2">
                    <a:lumMod val="50000"/>
                  </a:schemeClr>
                </a:solidFill>
              </a:rPr>
              <a:t>자원과 기회 </a:t>
            </a:r>
            <a:r>
              <a:rPr lang="en-US" altLang="ko-KR" sz="2400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ko-KR" altLang="en-US" sz="2400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새로운 시장</a:t>
            </a:r>
            <a:r>
              <a:rPr lang="en-US" altLang="ko-KR" sz="2400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sz="2400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일자리 창출</a:t>
            </a: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pPr marL="93663" indent="0">
              <a:buNone/>
            </a:pP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2. </a:t>
            </a:r>
            <a:r>
              <a:rPr lang="ko-KR" altLang="en-US" dirty="0" smtClean="0"/>
              <a:t>전망과 과제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무엇을 </a:t>
            </a:r>
            <a:r>
              <a:rPr lang="ko-KR" altLang="en-US" dirty="0"/>
              <a:t>준비할 것인가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02" y="1735187"/>
            <a:ext cx="3353679" cy="341904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951" y="5311905"/>
            <a:ext cx="2061686" cy="127570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66" y="5284236"/>
            <a:ext cx="2130357" cy="133104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704" y="1735187"/>
            <a:ext cx="4702846" cy="375233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1934" y="2538146"/>
            <a:ext cx="5507980" cy="392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459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187738" y="857647"/>
            <a:ext cx="9546077" cy="5875506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altLang="ko-KR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(</a:t>
            </a:r>
            <a:r>
              <a:rPr lang="ko-KR" alt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부정</a:t>
            </a:r>
            <a:r>
              <a:rPr lang="en-US" altLang="ko-KR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) </a:t>
            </a:r>
            <a:r>
              <a:rPr lang="ko-KR" alt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플랫폼 </a:t>
            </a:r>
            <a:r>
              <a:rPr lang="ko-KR" alt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노동자의 낮은 </a:t>
            </a:r>
            <a:r>
              <a:rPr lang="ko-KR" alt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처우</a:t>
            </a:r>
            <a:endParaRPr lang="en-US" altLang="ko-KR" sz="2400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719138" indent="-358775">
              <a:buFont typeface="Wingdings" panose="05000000000000000000" pitchFamily="2" charset="2"/>
              <a:buChar char="Ø"/>
            </a:pPr>
            <a:r>
              <a:rPr lang="ko-KR" alt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노동자성</a:t>
            </a:r>
            <a:r>
              <a:rPr lang="en-US" altLang="ko-KR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인정 </a:t>
            </a:r>
            <a:r>
              <a:rPr lang="en-US" altLang="ko-KR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x  4</a:t>
            </a:r>
            <a:r>
              <a:rPr lang="ko-KR" alt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대 보험 </a:t>
            </a:r>
            <a:r>
              <a:rPr lang="en-US" altLang="ko-KR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x  </a:t>
            </a:r>
            <a:r>
              <a:rPr lang="ko-KR" alt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新 </a:t>
            </a:r>
            <a:r>
              <a:rPr lang="ko-KR" alt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계급 </a:t>
            </a:r>
            <a:r>
              <a:rPr lang="ko-KR" alt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탄생 </a:t>
            </a:r>
            <a:r>
              <a:rPr lang="en-US" altLang="ko-KR" sz="2400" dirty="0">
                <a:solidFill>
                  <a:srgbClr val="FF0000"/>
                </a:solidFill>
                <a:sym typeface="Wingdings" panose="05000000000000000000" pitchFamily="2" charset="2"/>
              </a:rPr>
              <a:t>(</a:t>
            </a:r>
            <a:r>
              <a:rPr lang="ko-KR" altLang="en-US" sz="24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프레키아트</a:t>
            </a:r>
            <a:r>
              <a:rPr lang="en-US" altLang="ko-KR" sz="2400" dirty="0">
                <a:solidFill>
                  <a:srgbClr val="FF0000"/>
                </a:solidFill>
                <a:sym typeface="Wingdings" panose="05000000000000000000" pitchFamily="2" charset="2"/>
              </a:rPr>
              <a:t>)</a:t>
            </a:r>
            <a:endParaRPr lang="en-US" altLang="ko-KR" sz="2400" dirty="0">
              <a:solidFill>
                <a:srgbClr val="FF0000"/>
              </a:solidFill>
            </a:endParaRPr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pPr marL="93663" indent="0">
              <a:buNone/>
            </a:pP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2. </a:t>
            </a:r>
            <a:r>
              <a:rPr lang="ko-KR" altLang="en-US" dirty="0" smtClean="0"/>
              <a:t>전망과 과제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무엇을 </a:t>
            </a:r>
            <a:r>
              <a:rPr lang="ko-KR" altLang="en-US" dirty="0"/>
              <a:t>준비할 것인가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sz="1000" dirty="0"/>
              <a:t>불안정한</a:t>
            </a:r>
            <a:r>
              <a:rPr lang="en-US" altLang="ko-KR" sz="1000" dirty="0"/>
              <a:t>(precarious)</a:t>
            </a:r>
            <a:r>
              <a:rPr lang="ko-KR" altLang="en-US" sz="1000" dirty="0"/>
              <a:t>과 프롤레타리아트</a:t>
            </a:r>
            <a:r>
              <a:rPr lang="en-US" altLang="ko-KR" sz="1000" dirty="0"/>
              <a:t>(proletariat)</a:t>
            </a:r>
            <a:r>
              <a:rPr lang="ko-KR" altLang="en-US" sz="1000" dirty="0"/>
              <a:t>를 합성한 조어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885" y="2470826"/>
            <a:ext cx="3478930" cy="438717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38" y="2564395"/>
            <a:ext cx="5853139" cy="30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41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2. </a:t>
            </a:r>
            <a:r>
              <a:rPr lang="ko-KR" altLang="en-US" dirty="0"/>
              <a:t>전망과 과제 </a:t>
            </a:r>
            <a:r>
              <a:rPr lang="en-US" altLang="ko-KR" dirty="0"/>
              <a:t>: </a:t>
            </a:r>
            <a:r>
              <a:rPr lang="ko-KR" altLang="en-US" dirty="0"/>
              <a:t>무엇을 준비할 것인가</a:t>
            </a:r>
            <a:r>
              <a:rPr lang="en-US" altLang="ko-KR" dirty="0"/>
              <a:t>?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47725" y="1023859"/>
            <a:ext cx="942610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창업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창업의 리스크 줄이고 규모화 성장을 지원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  <a:sym typeface="Wingdings" panose="05000000000000000000" pitchFamily="2" charset="2"/>
            </a:endParaRPr>
          </a:p>
          <a:p>
            <a:pPr marL="719138" indent="-358775">
              <a:buFont typeface="Wingdings" panose="05000000000000000000" pitchFamily="2" charset="2"/>
              <a:buChar char="Ø"/>
            </a:pPr>
            <a:r>
              <a:rPr lang="ko-KR" altLang="en-US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실업 급여 </a:t>
            </a:r>
            <a:r>
              <a:rPr lang="en-US" altLang="ko-KR" sz="2400" dirty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sz="2400" dirty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창업 수당 </a:t>
            </a:r>
            <a:r>
              <a:rPr lang="en-US" altLang="ko-KR" sz="2400" dirty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(</a:t>
            </a:r>
            <a:r>
              <a:rPr lang="ko-KR" altLang="en-US" sz="2400" dirty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영국</a:t>
            </a:r>
            <a:r>
              <a:rPr lang="en-US" altLang="ko-KR" sz="2400" dirty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, </a:t>
            </a:r>
            <a:r>
              <a:rPr lang="ko-KR" altLang="en-US" sz="2400" dirty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독일 </a:t>
            </a:r>
            <a:r>
              <a:rPr lang="en-US" altLang="ko-KR" sz="2400" dirty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vs. </a:t>
            </a:r>
            <a:r>
              <a:rPr lang="ko-KR" altLang="en-US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한국</a:t>
            </a:r>
            <a:r>
              <a:rPr lang="en-US" altLang="ko-KR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)</a:t>
            </a:r>
          </a:p>
          <a:p>
            <a:pPr marL="719138" indent="-358775">
              <a:buFont typeface="Wingdings" panose="05000000000000000000" pitchFamily="2" charset="2"/>
              <a:buChar char="Ø"/>
            </a:pPr>
            <a:endParaRPr lang="en-US" altLang="ko-KR" sz="1200" dirty="0" smtClean="0">
              <a:solidFill>
                <a:schemeClr val="accent1"/>
              </a:solidFill>
              <a:latin typeface="HY견고딕" panose="02030600000101010101" pitchFamily="18" charset="-127"/>
              <a:ea typeface="HY견고딕" panose="02030600000101010101" pitchFamily="18" charset="-127"/>
              <a:sym typeface="Wingdings" panose="05000000000000000000" pitchFamily="2" charset="2"/>
            </a:endParaRPr>
          </a:p>
          <a:p>
            <a:pPr marL="719138" indent="-358775">
              <a:buFont typeface="Wingdings" panose="05000000000000000000" pitchFamily="2" charset="2"/>
              <a:buChar char="Ø"/>
            </a:pPr>
            <a:r>
              <a:rPr lang="ko-KR" altLang="en-US" sz="2400" dirty="0" err="1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공유경제</a:t>
            </a:r>
            <a:r>
              <a:rPr lang="ko-KR" altLang="en-US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 활용형 창업 장려 </a:t>
            </a:r>
            <a:r>
              <a:rPr lang="en-US" altLang="ko-KR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(</a:t>
            </a:r>
            <a:r>
              <a:rPr lang="ko-KR" altLang="en-US" sz="2400" dirty="0" err="1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위쿡</a:t>
            </a:r>
            <a:r>
              <a:rPr lang="en-US" altLang="ko-KR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, </a:t>
            </a:r>
            <a:r>
              <a:rPr lang="ko-KR" altLang="en-US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ko-KR" altLang="en-US" sz="2400" dirty="0" err="1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성수연방</a:t>
            </a:r>
            <a:r>
              <a:rPr lang="en-US" altLang="ko-KR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)</a:t>
            </a:r>
          </a:p>
          <a:p>
            <a:pPr marL="719138" indent="-358775">
              <a:buFont typeface="Wingdings" panose="05000000000000000000" pitchFamily="2" charset="2"/>
              <a:buChar char="Ø"/>
            </a:pPr>
            <a:endParaRPr lang="en-US" altLang="ko-KR" dirty="0" smtClean="0">
              <a:solidFill>
                <a:schemeClr val="accent1"/>
              </a:solidFill>
              <a:latin typeface="HY견고딕" panose="02030600000101010101" pitchFamily="18" charset="-127"/>
              <a:ea typeface="HY견고딕" panose="02030600000101010101" pitchFamily="18" charset="-127"/>
              <a:sym typeface="Wingdings" panose="05000000000000000000" pitchFamily="2" charset="2"/>
            </a:endParaRPr>
          </a:p>
          <a:p>
            <a:pPr marL="719138" indent="-358775">
              <a:buFont typeface="Wingdings" panose="05000000000000000000" pitchFamily="2" charset="2"/>
              <a:buChar char="Ø"/>
            </a:pPr>
            <a:r>
              <a:rPr lang="ko-KR" altLang="en-US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플랫폼 </a:t>
            </a:r>
            <a:r>
              <a:rPr lang="ko-KR" altLang="en-US" sz="2400" dirty="0" err="1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협력형</a:t>
            </a:r>
            <a:r>
              <a:rPr lang="ko-KR" altLang="en-US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 창업 </a:t>
            </a:r>
            <a:r>
              <a:rPr lang="en-US" altLang="ko-KR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(</a:t>
            </a:r>
            <a:r>
              <a:rPr lang="ko-KR" altLang="en-US" sz="2400" dirty="0" err="1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마켓컬리의</a:t>
            </a:r>
            <a:r>
              <a:rPr lang="ko-KR" altLang="en-US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ko-KR" altLang="en-US" sz="2400" dirty="0" err="1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큐레이션</a:t>
            </a:r>
            <a:r>
              <a:rPr lang="en-US" altLang="ko-KR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) </a:t>
            </a:r>
            <a:endParaRPr lang="en-US" altLang="ko-KR" sz="2400" dirty="0">
              <a:solidFill>
                <a:schemeClr val="accent1"/>
              </a:solidFill>
              <a:latin typeface="HY견고딕" panose="02030600000101010101" pitchFamily="18" charset="-127"/>
              <a:ea typeface="HY견고딕" panose="02030600000101010101" pitchFamily="18" charset="-127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709165" y="5906905"/>
            <a:ext cx="394565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FontTx/>
              <a:buChar char="-"/>
              <a:tabLst>
                <a:tab pos="174625" algn="l"/>
              </a:tabLst>
            </a:pPr>
            <a:r>
              <a:rPr lang="en-US" altLang="ko-KR" sz="1050" b="1" dirty="0" smtClean="0">
                <a:solidFill>
                  <a:srgbClr val="333333"/>
                </a:solidFill>
              </a:rPr>
              <a:t>2017</a:t>
            </a:r>
            <a:r>
              <a:rPr lang="ko-KR" altLang="en-US" sz="1050" b="1" dirty="0">
                <a:solidFill>
                  <a:srgbClr val="333333"/>
                </a:solidFill>
              </a:rPr>
              <a:t>년 국내에서 개업한 음식점의 수는 무려 </a:t>
            </a:r>
            <a:r>
              <a:rPr lang="en-US" altLang="ko-KR" sz="1050" b="1" dirty="0">
                <a:solidFill>
                  <a:srgbClr val="333333"/>
                </a:solidFill>
              </a:rPr>
              <a:t>18</a:t>
            </a:r>
            <a:r>
              <a:rPr lang="ko-KR" altLang="en-US" sz="1050" b="1" dirty="0">
                <a:solidFill>
                  <a:srgbClr val="333333"/>
                </a:solidFill>
              </a:rPr>
              <a:t>만여 곳</a:t>
            </a:r>
            <a:r>
              <a:rPr lang="en-US" altLang="ko-KR" sz="1050" b="1" dirty="0">
                <a:solidFill>
                  <a:srgbClr val="333333"/>
                </a:solidFill>
              </a:rPr>
              <a:t>. </a:t>
            </a:r>
            <a:r>
              <a:rPr lang="ko-KR" altLang="en-US" sz="1050" b="1" dirty="0">
                <a:solidFill>
                  <a:srgbClr val="333333"/>
                </a:solidFill>
              </a:rPr>
              <a:t>반면 폐업 신고를 한 음식점은 </a:t>
            </a:r>
            <a:r>
              <a:rPr lang="en-US" altLang="ko-KR" sz="1050" b="1" dirty="0">
                <a:solidFill>
                  <a:srgbClr val="333333"/>
                </a:solidFill>
              </a:rPr>
              <a:t>16</a:t>
            </a:r>
            <a:r>
              <a:rPr lang="ko-KR" altLang="en-US" sz="1050" b="1" dirty="0">
                <a:solidFill>
                  <a:srgbClr val="333333"/>
                </a:solidFill>
              </a:rPr>
              <a:t>만여 </a:t>
            </a:r>
            <a:r>
              <a:rPr lang="ko-KR" altLang="en-US" sz="1050" b="1" dirty="0" smtClean="0">
                <a:solidFill>
                  <a:srgbClr val="333333"/>
                </a:solidFill>
              </a:rPr>
              <a:t>곳</a:t>
            </a:r>
            <a:endParaRPr lang="en-US" altLang="ko-KR" sz="1050" b="1" dirty="0" smtClean="0">
              <a:solidFill>
                <a:srgbClr val="333333"/>
              </a:solidFill>
            </a:endParaRPr>
          </a:p>
          <a:p>
            <a:pPr marL="174625" indent="-174625">
              <a:buFontTx/>
              <a:buChar char="-"/>
              <a:tabLst>
                <a:tab pos="174625" algn="l"/>
              </a:tabLst>
            </a:pPr>
            <a:r>
              <a:rPr lang="ko-KR" altLang="en-US" sz="1050" b="1" dirty="0" smtClean="0">
                <a:solidFill>
                  <a:srgbClr val="333333"/>
                </a:solidFill>
              </a:rPr>
              <a:t>외식업의 </a:t>
            </a:r>
            <a:r>
              <a:rPr lang="ko-KR" altLang="en-US" sz="1050" b="1" dirty="0">
                <a:solidFill>
                  <a:srgbClr val="333333"/>
                </a:solidFill>
              </a:rPr>
              <a:t>창업 후 </a:t>
            </a:r>
            <a:r>
              <a:rPr lang="en-US" altLang="ko-KR" sz="1050" b="1" dirty="0">
                <a:solidFill>
                  <a:srgbClr val="333333"/>
                </a:solidFill>
              </a:rPr>
              <a:t>5</a:t>
            </a:r>
            <a:r>
              <a:rPr lang="ko-KR" altLang="en-US" sz="1050" b="1" dirty="0">
                <a:solidFill>
                  <a:srgbClr val="333333"/>
                </a:solidFill>
              </a:rPr>
              <a:t>년 생존율은 </a:t>
            </a:r>
            <a:r>
              <a:rPr lang="en-US" altLang="ko-KR" sz="1050" b="1" dirty="0">
                <a:solidFill>
                  <a:srgbClr val="333333"/>
                </a:solidFill>
              </a:rPr>
              <a:t>18.9%</a:t>
            </a:r>
            <a:r>
              <a:rPr lang="ko-KR" altLang="en-US" sz="1050" b="1" dirty="0">
                <a:solidFill>
                  <a:srgbClr val="333333"/>
                </a:solidFill>
              </a:rPr>
              <a:t>로</a:t>
            </a:r>
            <a:r>
              <a:rPr lang="en-US" altLang="ko-KR" sz="1050" b="1" dirty="0">
                <a:solidFill>
                  <a:srgbClr val="333333"/>
                </a:solidFill>
              </a:rPr>
              <a:t>, 5</a:t>
            </a:r>
            <a:r>
              <a:rPr lang="ko-KR" altLang="en-US" sz="1050" b="1" dirty="0">
                <a:solidFill>
                  <a:srgbClr val="333333"/>
                </a:solidFill>
              </a:rPr>
              <a:t>명 중 </a:t>
            </a:r>
            <a:r>
              <a:rPr lang="en-US" altLang="ko-KR" sz="1050" b="1" dirty="0">
                <a:solidFill>
                  <a:srgbClr val="333333"/>
                </a:solidFill>
              </a:rPr>
              <a:t>4</a:t>
            </a:r>
            <a:r>
              <a:rPr lang="ko-KR" altLang="en-US" sz="1050" b="1" dirty="0">
                <a:solidFill>
                  <a:srgbClr val="333333"/>
                </a:solidFill>
              </a:rPr>
              <a:t>명은 </a:t>
            </a:r>
            <a:r>
              <a:rPr lang="ko-KR" altLang="en-US" sz="1050" b="1" dirty="0" smtClean="0">
                <a:solidFill>
                  <a:srgbClr val="333333"/>
                </a:solidFill>
              </a:rPr>
              <a:t>폐업</a:t>
            </a:r>
            <a:endParaRPr lang="en-US" altLang="ko-KR" sz="1050" b="1" dirty="0" smtClean="0">
              <a:solidFill>
                <a:srgbClr val="333333"/>
              </a:solidFill>
            </a:endParaRPr>
          </a:p>
          <a:p>
            <a:pPr marL="174625" indent="-174625">
              <a:buFontTx/>
              <a:buChar char="-"/>
              <a:tabLst>
                <a:tab pos="174625" algn="l"/>
              </a:tabLst>
            </a:pPr>
            <a:r>
              <a:rPr lang="ko-KR" altLang="en-US" sz="1050" b="1" dirty="0" smtClean="0">
                <a:solidFill>
                  <a:srgbClr val="333333"/>
                </a:solidFill>
              </a:rPr>
              <a:t>인구 </a:t>
            </a:r>
            <a:r>
              <a:rPr lang="en-US" altLang="ko-KR" sz="1050" b="1" dirty="0">
                <a:solidFill>
                  <a:srgbClr val="333333"/>
                </a:solidFill>
              </a:rPr>
              <a:t>70</a:t>
            </a:r>
            <a:r>
              <a:rPr lang="ko-KR" altLang="en-US" sz="1050" b="1" dirty="0">
                <a:solidFill>
                  <a:srgbClr val="333333"/>
                </a:solidFill>
              </a:rPr>
              <a:t>명당 식당이 </a:t>
            </a:r>
            <a:r>
              <a:rPr lang="en-US" altLang="ko-KR" sz="1050" b="1" dirty="0">
                <a:solidFill>
                  <a:srgbClr val="333333"/>
                </a:solidFill>
              </a:rPr>
              <a:t>1</a:t>
            </a:r>
            <a:r>
              <a:rPr lang="ko-KR" altLang="en-US" sz="1050" b="1" dirty="0">
                <a:solidFill>
                  <a:srgbClr val="333333"/>
                </a:solidFill>
              </a:rPr>
              <a:t>개씩 존재하는 포화시장에서 ‘</a:t>
            </a:r>
            <a:r>
              <a:rPr lang="ko-KR" altLang="en-US" sz="1050" b="1" dirty="0" err="1">
                <a:solidFill>
                  <a:srgbClr val="333333"/>
                </a:solidFill>
              </a:rPr>
              <a:t>생존’하기</a:t>
            </a:r>
            <a:r>
              <a:rPr lang="ko-KR" altLang="en-US" sz="1050" b="1" dirty="0">
                <a:solidFill>
                  <a:srgbClr val="333333"/>
                </a:solidFill>
              </a:rPr>
              <a:t> 위해 </a:t>
            </a:r>
            <a:r>
              <a:rPr lang="ko-KR" altLang="en-US" sz="1050" b="1" dirty="0" smtClean="0">
                <a:solidFill>
                  <a:srgbClr val="333333"/>
                </a:solidFill>
              </a:rPr>
              <a:t>‘</a:t>
            </a:r>
            <a:r>
              <a:rPr lang="ko-KR" altLang="en-US" sz="1050" b="1" dirty="0" err="1">
                <a:solidFill>
                  <a:srgbClr val="333333"/>
                </a:solidFill>
              </a:rPr>
              <a:t>공유주방</a:t>
            </a:r>
            <a:r>
              <a:rPr lang="ko-KR" altLang="en-US" sz="1050" b="1" dirty="0" smtClean="0">
                <a:solidFill>
                  <a:srgbClr val="333333"/>
                </a:solidFill>
              </a:rPr>
              <a:t>’ 추진</a:t>
            </a:r>
            <a:r>
              <a:rPr lang="en-US" altLang="ko-KR" sz="1050" b="1" dirty="0" smtClean="0">
                <a:solidFill>
                  <a:srgbClr val="333333"/>
                </a:solidFill>
              </a:rPr>
              <a:t>. </a:t>
            </a:r>
            <a:endParaRPr lang="ko-KR" altLang="en-US" sz="1050" b="1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246" y="3501728"/>
            <a:ext cx="3344389" cy="240517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10" y="4881450"/>
            <a:ext cx="4997146" cy="11497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22" y="3695976"/>
            <a:ext cx="4647921" cy="10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59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2. </a:t>
            </a:r>
            <a:r>
              <a:rPr lang="ko-KR" altLang="en-US" dirty="0"/>
              <a:t>전망과 과제 </a:t>
            </a:r>
            <a:r>
              <a:rPr lang="en-US" altLang="ko-KR" dirty="0"/>
              <a:t>: </a:t>
            </a:r>
            <a:r>
              <a:rPr lang="ko-KR" altLang="en-US" dirty="0"/>
              <a:t>무엇을 준비할 것인가</a:t>
            </a:r>
            <a:r>
              <a:rPr lang="en-US" altLang="ko-KR" dirty="0"/>
              <a:t>?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78198" y="999240"/>
            <a:ext cx="96433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공정경쟁</a:t>
            </a:r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플랫폼 독점</a:t>
            </a:r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</a:t>
            </a:r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디지털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카르텔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규제론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vs.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신중론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ko-KR" sz="2400" dirty="0">
              <a:latin typeface="HY견고딕" panose="02030600000101010101" pitchFamily="18" charset="-127"/>
              <a:ea typeface="HY견고딕" panose="02030600000101010101" pitchFamily="18" charset="-127"/>
              <a:sym typeface="Wingdings" panose="05000000000000000000" pitchFamily="2" charset="2"/>
            </a:endParaRPr>
          </a:p>
          <a:p>
            <a:pPr marL="719138" indent="-358775">
              <a:buFont typeface="Wingdings" panose="05000000000000000000" pitchFamily="2" charset="2"/>
              <a:buChar char="Ø"/>
            </a:pPr>
            <a:r>
              <a:rPr lang="ko-KR" altLang="en-US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알고리즘 감사 </a:t>
            </a:r>
            <a:r>
              <a:rPr lang="en-US" altLang="ko-KR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상당한 기술의 난이도</a:t>
            </a:r>
            <a:endParaRPr lang="en-US" altLang="ko-KR" sz="2400" dirty="0" smtClean="0">
              <a:solidFill>
                <a:schemeClr val="accent1"/>
              </a:solidFill>
              <a:latin typeface="HY견고딕" panose="02030600000101010101" pitchFamily="18" charset="-127"/>
              <a:ea typeface="HY견고딕" panose="02030600000101010101" pitchFamily="18" charset="-127"/>
              <a:sym typeface="Wingdings" panose="05000000000000000000" pitchFamily="2" charset="2"/>
            </a:endParaRPr>
          </a:p>
          <a:p>
            <a:pPr marL="719138" indent="-358775">
              <a:buFont typeface="Wingdings" panose="05000000000000000000" pitchFamily="2" charset="2"/>
              <a:buChar char="Ø"/>
            </a:pPr>
            <a:endParaRPr lang="en-US" altLang="ko-KR" sz="2000" dirty="0" smtClean="0">
              <a:solidFill>
                <a:schemeClr val="accent1"/>
              </a:solidFill>
              <a:latin typeface="HY견고딕" panose="02030600000101010101" pitchFamily="18" charset="-127"/>
              <a:ea typeface="HY견고딕" panose="02030600000101010101" pitchFamily="18" charset="-127"/>
              <a:sym typeface="Wingdings" panose="05000000000000000000" pitchFamily="2" charset="2"/>
            </a:endParaRPr>
          </a:p>
          <a:p>
            <a:pPr marL="719138" indent="-358775">
              <a:buFont typeface="Wingdings" panose="05000000000000000000" pitchFamily="2" charset="2"/>
              <a:buChar char="Ø"/>
            </a:pPr>
            <a:r>
              <a:rPr lang="ko-KR" altLang="en-US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플랫폼 협동조합 </a:t>
            </a:r>
            <a:r>
              <a:rPr lang="en-US" altLang="ko-KR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초기 기술</a:t>
            </a:r>
            <a:r>
              <a:rPr lang="en-US" altLang="ko-KR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+</a:t>
            </a:r>
            <a:r>
              <a:rPr lang="ko-KR" altLang="en-US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투자 필요</a:t>
            </a:r>
            <a:endParaRPr lang="en-US" altLang="ko-KR" sz="2400" dirty="0">
              <a:solidFill>
                <a:schemeClr val="accent1"/>
              </a:solidFill>
              <a:latin typeface="HY견고딕" panose="02030600000101010101" pitchFamily="18" charset="-127"/>
              <a:ea typeface="HY견고딕" panose="02030600000101010101" pitchFamily="18" charset="-127"/>
              <a:sym typeface="Wingdings" panose="05000000000000000000" pitchFamily="2" charset="2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41" y="3200400"/>
            <a:ext cx="3409467" cy="353114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517" y="3862758"/>
            <a:ext cx="5053599" cy="266450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358" y="2113108"/>
            <a:ext cx="2823758" cy="142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38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2. </a:t>
            </a:r>
            <a:r>
              <a:rPr lang="ko-KR" altLang="en-US" dirty="0"/>
              <a:t>전망과 과제 </a:t>
            </a:r>
            <a:r>
              <a:rPr lang="en-US" altLang="ko-KR" dirty="0"/>
              <a:t>: </a:t>
            </a:r>
            <a:r>
              <a:rPr lang="ko-KR" altLang="en-US" dirty="0"/>
              <a:t>무엇을 준비할 것인가</a:t>
            </a:r>
            <a:r>
              <a:rPr lang="en-US" altLang="ko-KR" dirty="0"/>
              <a:t>?</a:t>
            </a:r>
            <a:endParaRPr lang="ko-KR" alt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06744" y="1002053"/>
            <a:ext cx="9708063" cy="2616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노동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노동성의 인정과 신개념 복지로 포용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9138" indent="-358775">
              <a:buFont typeface="Wingdings" panose="05000000000000000000" pitchFamily="2" charset="2"/>
              <a:buChar char="Ø"/>
            </a:pPr>
            <a:r>
              <a:rPr lang="ko-KR" altLang="en-US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최저생계비 </a:t>
            </a:r>
            <a:r>
              <a:rPr lang="en-US" altLang="ko-KR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sz="2400" dirty="0" err="1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생계보장형</a:t>
            </a:r>
            <a:r>
              <a:rPr lang="ko-KR" altLang="en-US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ko-KR" altLang="en-US" sz="2400" dirty="0" err="1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과업분배</a:t>
            </a:r>
            <a:r>
              <a:rPr lang="ko-KR" altLang="en-US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 기업에게 인센티브</a:t>
            </a:r>
            <a:endParaRPr lang="en-US" altLang="ko-KR" sz="2400" dirty="0" smtClean="0">
              <a:solidFill>
                <a:schemeClr val="accent1"/>
              </a:solidFill>
              <a:latin typeface="HY견고딕" panose="02030600000101010101" pitchFamily="18" charset="-127"/>
              <a:ea typeface="HY견고딕" panose="02030600000101010101" pitchFamily="18" charset="-127"/>
              <a:sym typeface="Wingdings" panose="05000000000000000000" pitchFamily="2" charset="2"/>
            </a:endParaRPr>
          </a:p>
          <a:p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      </a:t>
            </a:r>
            <a:r>
              <a:rPr lang="en-US" altLang="ko-KR" sz="14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(</a:t>
            </a:r>
            <a:r>
              <a:rPr lang="ko-KR" altLang="en-US" sz="1400" dirty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사례 </a:t>
            </a:r>
            <a:r>
              <a:rPr lang="en-US" altLang="ko-KR" sz="1400" dirty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: </a:t>
            </a:r>
            <a:r>
              <a:rPr lang="ko-KR" altLang="en-US" sz="1400" dirty="0" err="1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메쉬코리아의</a:t>
            </a:r>
            <a:r>
              <a:rPr lang="ko-KR" altLang="en-US" sz="14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 알고리즘에 기반한 </a:t>
            </a:r>
            <a:r>
              <a:rPr lang="ko-KR" altLang="en-US" sz="1400" dirty="0" err="1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과업배분</a:t>
            </a:r>
            <a:r>
              <a:rPr lang="en-US" altLang="ko-KR" sz="14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, </a:t>
            </a:r>
            <a:r>
              <a:rPr lang="ko-KR" altLang="en-US" sz="1400" dirty="0" err="1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크몽의</a:t>
            </a:r>
            <a:r>
              <a:rPr lang="ko-KR" altLang="en-US" sz="14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 최소과업보장 </a:t>
            </a:r>
            <a:r>
              <a:rPr lang="en-US" altLang="ko-KR" sz="14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sz="14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플랫폼 기업의 사회적 기여로 인정</a:t>
            </a:r>
            <a:r>
              <a:rPr lang="en-US" altLang="ko-KR" sz="14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)</a:t>
            </a:r>
          </a:p>
          <a:p>
            <a:endParaRPr lang="en-US" altLang="ko-KR" sz="2000" dirty="0" smtClean="0">
              <a:solidFill>
                <a:schemeClr val="accent1"/>
              </a:solidFill>
              <a:latin typeface="HY견고딕" panose="02030600000101010101" pitchFamily="18" charset="-127"/>
              <a:ea typeface="HY견고딕" panose="02030600000101010101" pitchFamily="18" charset="-127"/>
              <a:sym typeface="Wingdings" panose="05000000000000000000" pitchFamily="2" charset="2"/>
            </a:endParaRPr>
          </a:p>
          <a:p>
            <a:pPr marL="719138" indent="-358775">
              <a:buFont typeface="Wingdings" panose="05000000000000000000" pitchFamily="2" charset="2"/>
              <a:buChar char="Ø"/>
            </a:pPr>
            <a:r>
              <a:rPr lang="ko-KR" altLang="en-US" sz="2400" spc="-150" dirty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디지털 </a:t>
            </a:r>
            <a:r>
              <a:rPr lang="ko-KR" altLang="en-US" sz="2400" spc="-150" dirty="0" err="1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사회보장제</a:t>
            </a:r>
            <a:r>
              <a:rPr lang="ko-KR" altLang="en-US" sz="2400" spc="-150" dirty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spc="-150" dirty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sz="2400" spc="-15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사회보험 </a:t>
            </a:r>
            <a:r>
              <a:rPr lang="ko-KR" altLang="en-US" sz="2400" spc="-150" dirty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대상 확대 </a:t>
            </a:r>
            <a:r>
              <a:rPr lang="en-US" altLang="ko-KR" sz="2400" spc="-150" dirty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spc="-150" dirty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임금노동자</a:t>
            </a:r>
            <a:r>
              <a:rPr lang="en-US" altLang="ko-KR" sz="2400" spc="-150" dirty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</a:t>
            </a:r>
            <a:r>
              <a:rPr lang="ko-KR" altLang="en-US" sz="2400" spc="-150" dirty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취</a:t>
            </a:r>
            <a:r>
              <a:rPr lang="ko-KR" altLang="en-US" sz="2400" spc="-150" dirty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업자 </a:t>
            </a:r>
            <a:r>
              <a:rPr lang="ko-KR" altLang="en-US" sz="2400" spc="-15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전체</a:t>
            </a:r>
            <a:r>
              <a:rPr lang="en-US" altLang="ko-KR" sz="2400" spc="-15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pPr marL="719138" indent="-358775">
              <a:buFont typeface="Wingdings" panose="05000000000000000000" pitchFamily="2" charset="2"/>
              <a:buChar char="Ø"/>
            </a:pPr>
            <a:endParaRPr lang="en-US" altLang="ko-KR" sz="2400" spc="-150" dirty="0">
              <a:solidFill>
                <a:schemeClr val="accent1"/>
              </a:solidFill>
              <a:latin typeface="HY견고딕" panose="02030600000101010101" pitchFamily="18" charset="-127"/>
              <a:ea typeface="HY견고딕" panose="02030600000101010101" pitchFamily="18" charset="-127"/>
              <a:sym typeface="Wingdings" panose="05000000000000000000" pitchFamily="2" charset="2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0" y="6218509"/>
            <a:ext cx="9814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보충 </a:t>
            </a:r>
            <a:r>
              <a:rPr lang="en-US" altLang="ko-KR" sz="14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14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디지털 </a:t>
            </a:r>
            <a:r>
              <a:rPr lang="ko-KR" altLang="en-US" sz="1400" dirty="0" err="1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사회보장제</a:t>
            </a:r>
            <a:r>
              <a:rPr lang="ko-KR" altLang="en-US" sz="14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4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14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디지털 </a:t>
            </a:r>
            <a:r>
              <a:rPr lang="ko-KR" altLang="en-US" sz="1400" dirty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플랫폼을 통한 </a:t>
            </a:r>
            <a:r>
              <a:rPr lang="ko-KR" altLang="en-US" sz="1400" dirty="0" err="1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거래시</a:t>
            </a:r>
            <a:r>
              <a:rPr lang="ko-KR" altLang="en-US" sz="14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고객과 </a:t>
            </a:r>
            <a:r>
              <a:rPr lang="ko-KR" altLang="en-US" sz="1400" dirty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노동자는 </a:t>
            </a:r>
            <a:r>
              <a:rPr lang="ko-KR" altLang="en-US" sz="1400" dirty="0" err="1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거래액</a:t>
            </a:r>
            <a:r>
              <a:rPr lang="ko-KR" altLang="en-US" sz="14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400" dirty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일정 비율을 전체 요금에 덧붙여서 </a:t>
            </a:r>
            <a:r>
              <a:rPr lang="ko-KR" altLang="en-US" sz="14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내고</a:t>
            </a:r>
            <a:r>
              <a:rPr lang="en-US" altLang="ko-KR" sz="1400" dirty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400" dirty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디지털 플랫폼은 이것</a:t>
            </a:r>
            <a:r>
              <a:rPr lang="en-US" altLang="ko-KR" sz="1400" dirty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400" dirty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보험료</a:t>
            </a:r>
            <a:r>
              <a:rPr lang="en-US" altLang="ko-KR" sz="1400" dirty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1400" dirty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을 모아서 실업 등 위험에 처한 개별노동자에게 전달하는 </a:t>
            </a:r>
            <a:r>
              <a:rPr lang="ko-KR" altLang="en-US" sz="1400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방식</a:t>
            </a:r>
            <a:endParaRPr lang="en-US" altLang="ko-KR" sz="1400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  <a:sym typeface="Wingdings" panose="05000000000000000000" pitchFamily="2" charset="2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464" y="3618155"/>
            <a:ext cx="4795736" cy="244241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42" y="3618154"/>
            <a:ext cx="3392826" cy="223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15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797667" y="1167318"/>
            <a:ext cx="8998087" cy="4270443"/>
          </a:xfrm>
        </p:spPr>
        <p:txBody>
          <a:bodyPr/>
          <a:lstStyle/>
          <a:p>
            <a:pPr marL="550863" indent="-457200">
              <a:buFont typeface="+mj-lt"/>
              <a:buAutoNum type="arabicPeriod"/>
            </a:pP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세계화 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4.0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과 미래 디지털 기업 경제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550863" indent="-457200">
              <a:buFont typeface="+mj-lt"/>
              <a:buAutoNum type="arabicPeriod"/>
            </a:pPr>
            <a:endParaRPr lang="en-US" altLang="ko-KR" sz="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93663" indent="0">
              <a:buNone/>
            </a:pP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1)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산업의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탈중앙화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(unbundling)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와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과업형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기업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93663" indent="0">
              <a:buNone/>
            </a:pPr>
            <a:endParaRPr lang="en-US" altLang="ko-KR" sz="7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93663" indent="0">
              <a:buNone/>
            </a:pP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2)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슈퍼 </a:t>
            </a:r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개인 등 소호</a:t>
            </a:r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en-US" altLang="ko-KR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Soho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주도하는 미래 기업 경제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550863" indent="-457200">
              <a:buFont typeface="+mj-lt"/>
              <a:buAutoNum type="arabicPeriod"/>
            </a:pPr>
            <a:endParaRPr lang="en-US" altLang="ko-KR" sz="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93663" indent="0">
              <a:buNone/>
            </a:pP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전망과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과제 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무엇을 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할 것인가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?  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목 차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606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291830" y="856034"/>
            <a:ext cx="9614170" cy="6001966"/>
          </a:xfrm>
        </p:spPr>
        <p:txBody>
          <a:bodyPr/>
          <a:lstStyle/>
          <a:p>
            <a:pPr marL="342900" indent="-342900"/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교육</a:t>
            </a:r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소득 양극화를 해소</a:t>
            </a:r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+</a:t>
            </a:r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성장 사다리 </a:t>
            </a:r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혁신적 맞춤형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교육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719138" indent="-358775">
              <a:buFont typeface="Wingdings" panose="05000000000000000000" pitchFamily="2" charset="2"/>
              <a:buChar char="Ø"/>
            </a:pPr>
            <a:r>
              <a:rPr lang="ko-KR" altLang="en-US" sz="1800" dirty="0"/>
              <a:t>혁신교육 </a:t>
            </a:r>
            <a:r>
              <a:rPr lang="en-US" altLang="ko-KR" sz="1800" dirty="0"/>
              <a:t>: </a:t>
            </a:r>
            <a:r>
              <a:rPr lang="ko-KR" altLang="en-US" sz="1800" dirty="0"/>
              <a:t>숙련</a:t>
            </a:r>
            <a:r>
              <a:rPr lang="en-US" altLang="ko-KR" sz="1800" dirty="0"/>
              <a:t>+</a:t>
            </a:r>
            <a:r>
              <a:rPr lang="ko-KR" altLang="en-US" sz="1800" dirty="0" err="1"/>
              <a:t>창의중시형</a:t>
            </a:r>
            <a:r>
              <a:rPr lang="ko-KR" altLang="en-US" sz="1800" dirty="0"/>
              <a:t> 교육 </a:t>
            </a:r>
            <a:r>
              <a:rPr lang="en-US" altLang="ko-KR" sz="1800" dirty="0">
                <a:sym typeface="Wingdings" panose="05000000000000000000" pitchFamily="2" charset="2"/>
              </a:rPr>
              <a:t> </a:t>
            </a:r>
            <a:r>
              <a:rPr lang="ko-KR" altLang="en-US" sz="1800" dirty="0" err="1"/>
              <a:t>보람튜브</a:t>
            </a:r>
            <a:r>
              <a:rPr lang="en-US" altLang="ko-KR" sz="1800" dirty="0"/>
              <a:t>, </a:t>
            </a:r>
            <a:r>
              <a:rPr lang="ko-KR" altLang="en-US" sz="1800" dirty="0" err="1"/>
              <a:t>박막례</a:t>
            </a:r>
            <a:endParaRPr lang="en-US" altLang="ko-KR" sz="1800" dirty="0"/>
          </a:p>
          <a:p>
            <a:pPr marL="342900" indent="-342900"/>
            <a:endParaRPr lang="en-US" altLang="ko-KR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2. </a:t>
            </a:r>
            <a:r>
              <a:rPr lang="ko-KR" altLang="en-US" dirty="0"/>
              <a:t>전망과 과제 </a:t>
            </a:r>
            <a:r>
              <a:rPr lang="en-US" altLang="ko-KR" dirty="0"/>
              <a:t>: </a:t>
            </a:r>
            <a:r>
              <a:rPr lang="ko-KR" altLang="en-US" dirty="0"/>
              <a:t>무엇을 준비할 것인가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477" y="2245857"/>
            <a:ext cx="708660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79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0359" y="2267790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감사합니다</a:t>
            </a:r>
            <a:endParaRPr lang="ko-KR" altLang="en-US" sz="6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2752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908720"/>
            <a:ext cx="953185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50863" indent="-457200">
              <a:buFont typeface="+mj-lt"/>
              <a:buAutoNum type="arabicPeriod"/>
            </a:pPr>
            <a:r>
              <a:rPr lang="ko-KR" altLang="en-US" dirty="0"/>
              <a:t>세계화 </a:t>
            </a:r>
            <a:r>
              <a:rPr lang="en-US" altLang="ko-KR" dirty="0"/>
              <a:t>4.0</a:t>
            </a:r>
            <a:r>
              <a:rPr lang="ko-KR" altLang="en-US" dirty="0"/>
              <a:t>과 미래 기업 경제의 특징</a:t>
            </a:r>
            <a:endParaRPr lang="en-US" altLang="ko-KR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96" y="1628800"/>
            <a:ext cx="9025632" cy="47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28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50863" indent="-457200">
              <a:buFont typeface="+mj-lt"/>
              <a:buAutoNum type="arabicPeriod"/>
            </a:pPr>
            <a:r>
              <a:rPr lang="ko-KR" altLang="en-US" dirty="0"/>
              <a:t>세계화 </a:t>
            </a:r>
            <a:r>
              <a:rPr lang="en-US" altLang="ko-KR" dirty="0"/>
              <a:t>4.0</a:t>
            </a:r>
            <a:r>
              <a:rPr lang="ko-KR" altLang="en-US" dirty="0"/>
              <a:t>과 미래 기업 경제의 특징</a:t>
            </a:r>
            <a:endParaRPr lang="en-US" altLang="ko-KR" dirty="0"/>
          </a:p>
        </p:txBody>
      </p:sp>
      <p:grpSp>
        <p:nvGrpSpPr>
          <p:cNvPr id="10" name="그룹 9"/>
          <p:cNvGrpSpPr/>
          <p:nvPr/>
        </p:nvGrpSpPr>
        <p:grpSpPr>
          <a:xfrm>
            <a:off x="198320" y="5596116"/>
            <a:ext cx="9524913" cy="954107"/>
            <a:chOff x="870624" y="5778231"/>
            <a:chExt cx="9524913" cy="954107"/>
          </a:xfrm>
        </p:grpSpPr>
        <p:sp>
          <p:nvSpPr>
            <p:cNvPr id="7" name="TextBox 6"/>
            <p:cNvSpPr txBox="1"/>
            <p:nvPr/>
          </p:nvSpPr>
          <p:spPr>
            <a:xfrm>
              <a:off x="4722774" y="5778231"/>
              <a:ext cx="56727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ko-KR" altLang="en-US" sz="2800" b="1" dirty="0" smtClean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cs typeface="+mj-cs"/>
                </a:rPr>
                <a:t>산업의 </a:t>
              </a:r>
              <a:r>
                <a:rPr lang="ko-KR" altLang="en-US" sz="2800" b="1" dirty="0" err="1" smtClean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cs typeface="+mj-cs"/>
                </a:rPr>
                <a:t>탈중앙화</a:t>
              </a:r>
              <a:r>
                <a:rPr lang="en-US" altLang="ko-KR" sz="28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cs typeface="+mj-cs"/>
                </a:rPr>
                <a:t>/</a:t>
              </a:r>
              <a:r>
                <a:rPr lang="ko-KR" altLang="en-US" sz="2800" b="1" dirty="0" smtClean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cs typeface="+mj-cs"/>
                </a:rPr>
                <a:t>분해</a:t>
              </a:r>
              <a:r>
                <a:rPr lang="en-US" altLang="ko-KR" sz="2800" b="1" dirty="0" smtClean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cs typeface="+mj-cs"/>
                </a:rPr>
                <a:t> </a:t>
              </a:r>
              <a:r>
                <a:rPr lang="en-US" altLang="ko-KR" sz="2000" b="1" dirty="0" smtClean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cs typeface="+mj-cs"/>
                </a:rPr>
                <a:t>(</a:t>
              </a:r>
              <a:r>
                <a:rPr lang="ko-KR" altLang="en-US" sz="2000" b="1" dirty="0" err="1" smtClean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cs typeface="+mj-cs"/>
                </a:rPr>
                <a:t>과업형</a:t>
              </a:r>
              <a:r>
                <a:rPr lang="ko-KR" altLang="en-US" sz="2000" b="1" dirty="0" smtClean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cs typeface="+mj-cs"/>
                </a:rPr>
                <a:t> 기업</a:t>
              </a:r>
              <a:r>
                <a:rPr lang="en-US" altLang="ko-KR" sz="2000" b="1" dirty="0" smtClean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cs typeface="+mj-cs"/>
                </a:rPr>
                <a:t>)</a:t>
              </a:r>
              <a:endParaRPr lang="en-US" altLang="ko-KR" sz="20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endParaRPr>
            </a:p>
            <a:p>
              <a:pPr marL="342900" indent="-342900">
                <a:buAutoNum type="arabicPeriod"/>
              </a:pPr>
              <a:r>
                <a:rPr lang="ko-KR" altLang="en-US" sz="2800" b="1" dirty="0" smtClean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cs typeface="+mj-cs"/>
                </a:rPr>
                <a:t>개인과 소호경제의 </a:t>
              </a:r>
              <a:r>
                <a:rPr lang="ko-KR" altLang="en-US" sz="28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cs typeface="+mj-cs"/>
                </a:rPr>
                <a:t>부상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70624" y="6021310"/>
              <a:ext cx="36089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solidFill>
                    <a:srgbClr val="002563"/>
                  </a:solidFill>
                  <a:effectLst>
                    <a:glow rad="101600">
                      <a:schemeClr val="bg1"/>
                    </a:glo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cs typeface="+mj-cs"/>
                </a:rPr>
                <a:t>세계화 </a:t>
              </a:r>
              <a:r>
                <a:rPr lang="en-US" altLang="ko-KR" sz="2800" b="1" dirty="0">
                  <a:solidFill>
                    <a:srgbClr val="002563"/>
                  </a:solidFill>
                  <a:effectLst>
                    <a:glow rad="101600">
                      <a:schemeClr val="bg1"/>
                    </a:glo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cs typeface="+mj-cs"/>
                </a:rPr>
                <a:t>4.0</a:t>
              </a:r>
              <a:r>
                <a:rPr lang="ko-KR" altLang="en-US" sz="2800" b="1" dirty="0">
                  <a:solidFill>
                    <a:srgbClr val="002563"/>
                  </a:solidFill>
                  <a:effectLst>
                    <a:glow rad="101600">
                      <a:schemeClr val="bg1"/>
                    </a:glo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cs typeface="+mj-cs"/>
                </a:rPr>
                <a:t>의 </a:t>
              </a:r>
              <a:r>
                <a:rPr lang="ko-KR" altLang="en-US" sz="2800" b="1" dirty="0" smtClean="0">
                  <a:solidFill>
                    <a:srgbClr val="002563"/>
                  </a:solidFill>
                  <a:effectLst>
                    <a:glow rad="101600">
                      <a:schemeClr val="bg1"/>
                    </a:glo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  <a:cs typeface="+mj-cs"/>
                </a:rPr>
                <a:t>등장 </a:t>
              </a:r>
              <a:endParaRPr lang="ko-KR" altLang="en-US" sz="2800" b="1" dirty="0">
                <a:solidFill>
                  <a:srgbClr val="002563"/>
                </a:solidFill>
                <a:effectLst>
                  <a:glow rad="101600">
                    <a:schemeClr val="bg1"/>
                  </a:glo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endParaRPr>
            </a:p>
          </p:txBody>
        </p:sp>
        <p:sp>
          <p:nvSpPr>
            <p:cNvPr id="9" name="오른쪽 화살표 8"/>
            <p:cNvSpPr/>
            <p:nvPr/>
          </p:nvSpPr>
          <p:spPr bwMode="auto">
            <a:xfrm>
              <a:off x="4061294" y="5894711"/>
              <a:ext cx="661481" cy="776418"/>
            </a:xfrm>
            <a:prstGeom prst="rightArrow">
              <a:avLst/>
            </a:prstGeom>
            <a:gradFill rotWithShape="0">
              <a:gsLst>
                <a:gs pos="0">
                  <a:srgbClr val="98781E"/>
                </a:gs>
                <a:gs pos="50000">
                  <a:srgbClr val="F2EFE4"/>
                </a:gs>
                <a:gs pos="100000">
                  <a:srgbClr val="98781E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141127" y="993897"/>
            <a:ext cx="9639300" cy="4200889"/>
            <a:chOff x="133350" y="818074"/>
            <a:chExt cx="9639300" cy="4200889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653" y="1313738"/>
              <a:ext cx="9582150" cy="3705225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350" y="818074"/>
              <a:ext cx="9639300" cy="542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58546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3663"/>
            <a:r>
              <a:rPr lang="en-US" altLang="ko-KR" dirty="0" smtClean="0"/>
              <a:t>1) </a:t>
            </a:r>
            <a:r>
              <a:rPr lang="ko-KR" altLang="en-US" dirty="0" smtClean="0"/>
              <a:t>산업의 </a:t>
            </a:r>
            <a:r>
              <a:rPr lang="ko-KR" altLang="en-US" dirty="0" err="1" smtClean="0"/>
              <a:t>탈중앙화</a:t>
            </a:r>
            <a:r>
              <a:rPr lang="en-US" altLang="ko-KR" dirty="0" smtClean="0"/>
              <a:t>(</a:t>
            </a:r>
            <a:r>
              <a:rPr lang="en-US" altLang="ko-KR" dirty="0"/>
              <a:t>unbundling</a:t>
            </a:r>
            <a:r>
              <a:rPr lang="en-US" altLang="ko-KR" dirty="0" smtClean="0"/>
              <a:t>)</a:t>
            </a:r>
            <a:r>
              <a:rPr lang="ko-KR" altLang="en-US" dirty="0" smtClean="0"/>
              <a:t>와 </a:t>
            </a:r>
            <a:r>
              <a:rPr lang="ko-KR" altLang="en-US" dirty="0" err="1" smtClean="0"/>
              <a:t>과업형</a:t>
            </a:r>
            <a:r>
              <a:rPr lang="ko-KR" altLang="en-US" dirty="0" smtClean="0"/>
              <a:t> 기업 </a:t>
            </a:r>
            <a:r>
              <a:rPr lang="en-US" altLang="ko-KR" dirty="0" smtClean="0"/>
              <a:t> </a:t>
            </a:r>
            <a:endParaRPr lang="en-US" altLang="ko-KR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129746" y="6580027"/>
            <a:ext cx="7833320" cy="249693"/>
          </a:xfrm>
        </p:spPr>
        <p:txBody>
          <a:bodyPr/>
          <a:lstStyle/>
          <a:p>
            <a:r>
              <a:rPr lang="ko-KR" altLang="en-US" dirty="0" smtClean="0"/>
              <a:t>참고자료</a:t>
            </a:r>
            <a:r>
              <a:rPr lang="en-US" altLang="ko-KR" dirty="0" smtClean="0"/>
              <a:t> : R. Baldwin</a:t>
            </a:r>
            <a:r>
              <a:rPr lang="ko-KR" altLang="en-US" dirty="0" smtClean="0"/>
              <a:t> </a:t>
            </a:r>
            <a:r>
              <a:rPr lang="en-US" altLang="ko-KR" dirty="0" smtClean="0"/>
              <a:t>(2015, 2019)</a:t>
            </a:r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673330" y="5090795"/>
            <a:ext cx="8579023" cy="143933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09" y="687996"/>
            <a:ext cx="8625106" cy="434135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977896" y="5683468"/>
            <a:ext cx="575733" cy="25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</a:rPr>
              <a:t>Low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731430" y="5683468"/>
            <a:ext cx="575734" cy="25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</a:rPr>
              <a:t>Low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484966" y="5683468"/>
            <a:ext cx="575734" cy="2540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</a:rPr>
              <a:t>Low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0818" y="5322012"/>
            <a:ext cx="22606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b="1" i="1" u="sng" dirty="0" smtClean="0">
                <a:solidFill>
                  <a:srgbClr val="FF0000"/>
                </a:solidFill>
              </a:rPr>
              <a:t>4IR &amp; Digital Transformation </a:t>
            </a:r>
            <a:endParaRPr lang="ko-KR" altLang="en-US" sz="1050" b="1" i="1" u="sng" dirty="0">
              <a:solidFill>
                <a:srgbClr val="FF0000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185002" y="5738634"/>
            <a:ext cx="284787" cy="42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3185002" y="5814840"/>
            <a:ext cx="284787" cy="420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653363" y="5559607"/>
            <a:ext cx="1175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Third Unbundling</a:t>
            </a:r>
            <a:endParaRPr lang="ko-KR" altLang="en-US" sz="1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6003381" y="5471178"/>
            <a:ext cx="601133" cy="25523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900" dirty="0" smtClean="0">
                <a:solidFill>
                  <a:schemeClr val="tx1"/>
                </a:solidFill>
              </a:rPr>
              <a:t>Task B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5018906" y="5891105"/>
            <a:ext cx="601133" cy="25523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900" dirty="0" smtClean="0">
                <a:solidFill>
                  <a:schemeClr val="tx1"/>
                </a:solidFill>
              </a:rPr>
              <a:t>Task C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5018907" y="5492207"/>
            <a:ext cx="601133" cy="25523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900" dirty="0" smtClean="0">
                <a:solidFill>
                  <a:schemeClr val="tx1"/>
                </a:solidFill>
              </a:rPr>
              <a:t>Task A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6003381" y="5891105"/>
            <a:ext cx="601133" cy="25523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900" dirty="0" smtClean="0">
                <a:solidFill>
                  <a:schemeClr val="tx1"/>
                </a:solidFill>
              </a:rPr>
              <a:t>Task D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4954541" y="5398740"/>
            <a:ext cx="1806092" cy="80904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모서리가 둥근 직사각형 18"/>
          <p:cNvSpPr/>
          <p:nvPr/>
        </p:nvSpPr>
        <p:spPr>
          <a:xfrm>
            <a:off x="7134305" y="5398740"/>
            <a:ext cx="1806092" cy="80904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88797" y="5244866"/>
            <a:ext cx="62836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 smtClean="0"/>
              <a:t>Stage A</a:t>
            </a:r>
            <a:endParaRPr lang="ko-KR" altLang="en-US" sz="9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666216" y="5265472"/>
            <a:ext cx="62836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 smtClean="0"/>
              <a:t>Stage B</a:t>
            </a:r>
            <a:endParaRPr lang="ko-KR" altLang="en-US" sz="900" b="1" dirty="0"/>
          </a:p>
        </p:txBody>
      </p:sp>
      <p:sp>
        <p:nvSpPr>
          <p:cNvPr id="22" name="오른쪽 화살표 21"/>
          <p:cNvSpPr/>
          <p:nvPr/>
        </p:nvSpPr>
        <p:spPr>
          <a:xfrm>
            <a:off x="6760633" y="5747440"/>
            <a:ext cx="373672" cy="143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왼쪽/오른쪽/위쪽/아래쪽 화살표 22"/>
          <p:cNvSpPr/>
          <p:nvPr/>
        </p:nvSpPr>
        <p:spPr>
          <a:xfrm>
            <a:off x="5654387" y="5629572"/>
            <a:ext cx="406400" cy="343720"/>
          </a:xfrm>
          <a:prstGeom prst="quad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/>
          <p:cNvSpPr/>
          <p:nvPr/>
        </p:nvSpPr>
        <p:spPr>
          <a:xfrm>
            <a:off x="8213188" y="5496576"/>
            <a:ext cx="601133" cy="25523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900" dirty="0" smtClean="0">
                <a:solidFill>
                  <a:schemeClr val="tx1"/>
                </a:solidFill>
              </a:rPr>
              <a:t>Task B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7228713" y="5916503"/>
            <a:ext cx="601133" cy="25523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900" dirty="0" smtClean="0">
                <a:solidFill>
                  <a:schemeClr val="tx1"/>
                </a:solidFill>
              </a:rPr>
              <a:t>Task C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7228714" y="5517605"/>
            <a:ext cx="601133" cy="25523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900" dirty="0" smtClean="0">
                <a:solidFill>
                  <a:schemeClr val="tx1"/>
                </a:solidFill>
              </a:rPr>
              <a:t>Task A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8213188" y="5916503"/>
            <a:ext cx="601133" cy="25523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900" dirty="0" smtClean="0">
                <a:solidFill>
                  <a:schemeClr val="tx1"/>
                </a:solidFill>
              </a:rPr>
              <a:t>Task D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28" name="왼쪽/오른쪽/위쪽/아래쪽 화살표 27"/>
          <p:cNvSpPr/>
          <p:nvPr/>
        </p:nvSpPr>
        <p:spPr>
          <a:xfrm>
            <a:off x="7864194" y="5654970"/>
            <a:ext cx="406400" cy="343720"/>
          </a:xfrm>
          <a:prstGeom prst="quad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타원 28"/>
          <p:cNvSpPr/>
          <p:nvPr/>
        </p:nvSpPr>
        <p:spPr>
          <a:xfrm>
            <a:off x="5552725" y="5507178"/>
            <a:ext cx="571990" cy="5879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타원 29"/>
          <p:cNvSpPr/>
          <p:nvPr/>
        </p:nvSpPr>
        <p:spPr>
          <a:xfrm>
            <a:off x="7770223" y="5541890"/>
            <a:ext cx="571990" cy="5879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1341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/>
      <p:bldP spid="11" grpId="0" animBg="1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1) </a:t>
            </a:r>
            <a:r>
              <a:rPr lang="ko-KR" altLang="en-US" dirty="0"/>
              <a:t>산업의 </a:t>
            </a:r>
            <a:r>
              <a:rPr lang="ko-KR" altLang="en-US" dirty="0" err="1"/>
              <a:t>탈중앙화</a:t>
            </a:r>
            <a:r>
              <a:rPr lang="en-US" altLang="ko-KR" dirty="0"/>
              <a:t>(unbundling)</a:t>
            </a:r>
            <a:r>
              <a:rPr lang="ko-KR" altLang="en-US" dirty="0"/>
              <a:t>와 </a:t>
            </a:r>
            <a:r>
              <a:rPr lang="ko-KR" altLang="en-US" dirty="0" err="1"/>
              <a:t>과업형</a:t>
            </a:r>
            <a:r>
              <a:rPr lang="ko-KR" altLang="en-US" dirty="0"/>
              <a:t> 기업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681672"/>
            <a:ext cx="26479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VROONG Delivery Drive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32" y="1272222"/>
            <a:ext cx="8133879" cy="551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253" y="764704"/>
            <a:ext cx="5325667" cy="253717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/>
          <a:srcRect l="2986" t="1873" r="4665" b="6986"/>
          <a:stretch/>
        </p:blipFill>
        <p:spPr>
          <a:xfrm>
            <a:off x="5467235" y="3301875"/>
            <a:ext cx="4399560" cy="343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711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04" y="746312"/>
            <a:ext cx="6789786" cy="426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8" y="681929"/>
            <a:ext cx="6661679" cy="582499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68" y="681929"/>
            <a:ext cx="6835401" cy="471493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085" y="1217175"/>
            <a:ext cx="8674902" cy="5230456"/>
          </a:xfrm>
          <a:prstGeom prst="rect">
            <a:avLst/>
          </a:prstGeom>
        </p:spPr>
      </p:pic>
      <p:sp>
        <p:nvSpPr>
          <p:cNvPr id="17" name="제목 2"/>
          <p:cNvSpPr>
            <a:spLocks noGrp="1"/>
          </p:cNvSpPr>
          <p:nvPr>
            <p:ph type="title"/>
          </p:nvPr>
        </p:nvSpPr>
        <p:spPr>
          <a:xfrm>
            <a:off x="1" y="17999"/>
            <a:ext cx="9921552" cy="584687"/>
          </a:xfrm>
        </p:spPr>
        <p:txBody>
          <a:bodyPr/>
          <a:lstStyle/>
          <a:p>
            <a:r>
              <a:rPr lang="en-US" altLang="ko-KR" dirty="0"/>
              <a:t>1) </a:t>
            </a:r>
            <a:r>
              <a:rPr lang="ko-KR" altLang="en-US" dirty="0"/>
              <a:t>산업의 </a:t>
            </a:r>
            <a:r>
              <a:rPr lang="ko-KR" altLang="en-US" dirty="0" err="1"/>
              <a:t>탈중앙화</a:t>
            </a:r>
            <a:r>
              <a:rPr lang="en-US" altLang="ko-KR" dirty="0"/>
              <a:t>(unbundling)</a:t>
            </a:r>
            <a:r>
              <a:rPr lang="ko-KR" altLang="en-US" dirty="0"/>
              <a:t>와 </a:t>
            </a:r>
            <a:r>
              <a:rPr lang="ko-KR" altLang="en-US" dirty="0" err="1"/>
              <a:t>과업형</a:t>
            </a:r>
            <a:r>
              <a:rPr lang="ko-KR" altLang="en-US" dirty="0"/>
              <a:t> 기업 </a:t>
            </a:r>
          </a:p>
        </p:txBody>
      </p:sp>
    </p:spTree>
    <p:extLst>
      <p:ext uri="{BB962C8B-B14F-4D97-AF65-F5344CB8AC3E}">
        <p14:creationId xmlns:p14="http://schemas.microsoft.com/office/powerpoint/2010/main" val="23887762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131221" y="865876"/>
            <a:ext cx="9659112" cy="630412"/>
          </a:xfrm>
        </p:spPr>
        <p:txBody>
          <a:bodyPr/>
          <a:lstStyle/>
          <a:p>
            <a:r>
              <a:rPr lang="ko-KR" altLang="en-US" dirty="0" err="1" smtClean="0"/>
              <a:t>과업형</a:t>
            </a:r>
            <a:r>
              <a:rPr lang="ko-KR" altLang="en-US" dirty="0" smtClean="0"/>
              <a:t> 기업의 전략은 가치사슬 혁신을 넘어 가치의 재구성 혁신</a:t>
            </a:r>
            <a:endParaRPr lang="en-US" altLang="ko-KR" dirty="0" smtClean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1) </a:t>
            </a:r>
            <a:r>
              <a:rPr lang="ko-KR" altLang="en-US" dirty="0"/>
              <a:t>산업의 </a:t>
            </a:r>
            <a:r>
              <a:rPr lang="ko-KR" altLang="en-US" dirty="0" err="1"/>
              <a:t>탈중앙화</a:t>
            </a:r>
            <a:r>
              <a:rPr lang="en-US" altLang="ko-KR" dirty="0"/>
              <a:t>(unbundling)</a:t>
            </a:r>
            <a:r>
              <a:rPr lang="ko-KR" altLang="en-US" dirty="0"/>
              <a:t>와 </a:t>
            </a:r>
            <a:r>
              <a:rPr lang="ko-KR" altLang="en-US" dirty="0" err="1"/>
              <a:t>과업형</a:t>
            </a:r>
            <a:r>
              <a:rPr lang="ko-KR" altLang="en-US" dirty="0"/>
              <a:t> 기업 </a:t>
            </a:r>
          </a:p>
        </p:txBody>
      </p:sp>
      <p:grpSp>
        <p:nvGrpSpPr>
          <p:cNvPr id="7" name="그룹 6"/>
          <p:cNvGrpSpPr/>
          <p:nvPr/>
        </p:nvGrpSpPr>
        <p:grpSpPr>
          <a:xfrm>
            <a:off x="779298" y="1693187"/>
            <a:ext cx="8017230" cy="2276109"/>
            <a:chOff x="697002" y="1555227"/>
            <a:chExt cx="8453220" cy="2349261"/>
          </a:xfrm>
        </p:grpSpPr>
        <p:pic>
          <p:nvPicPr>
            <p:cNvPr id="5" name="_x403226568" descr="EMB0011f3c039b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63" b="25237"/>
            <a:stretch/>
          </p:blipFill>
          <p:spPr bwMode="auto">
            <a:xfrm>
              <a:off x="4923612" y="1555227"/>
              <a:ext cx="4226610" cy="234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002" y="1555227"/>
              <a:ext cx="4226610" cy="2349261"/>
            </a:xfrm>
            <a:prstGeom prst="rect">
              <a:avLst/>
            </a:prstGeom>
          </p:spPr>
        </p:pic>
      </p:grpSp>
      <p:sp>
        <p:nvSpPr>
          <p:cNvPr id="8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687858" y="6345418"/>
            <a:ext cx="9011035" cy="336840"/>
          </a:xfrm>
        </p:spPr>
        <p:txBody>
          <a:bodyPr/>
          <a:lstStyle/>
          <a:p>
            <a:r>
              <a:rPr lang="ko-KR" altLang="en-US" sz="1100" b="1" dirty="0" smtClean="0">
                <a:solidFill>
                  <a:srgbClr val="FF0000"/>
                </a:solidFill>
              </a:rPr>
              <a:t>사례 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: AI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비서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+</a:t>
            </a:r>
            <a:r>
              <a:rPr lang="ko-KR" altLang="en-US" sz="1100" b="1" dirty="0" err="1" smtClean="0">
                <a:solidFill>
                  <a:srgbClr val="FF0000"/>
                </a:solidFill>
              </a:rPr>
              <a:t>여행업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여행은 맞춤형이거나 공짜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),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데이터기반의 헬스케어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+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보험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美 유나이티드보험 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: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치료비</a:t>
            </a:r>
            <a:r>
              <a:rPr lang="en-US" altLang="ko-KR" sz="11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건강관리에 차별화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+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보상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) </a:t>
            </a:r>
            <a:endParaRPr lang="ko-KR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779298" y="4166196"/>
            <a:ext cx="8254974" cy="2150742"/>
            <a:chOff x="779298" y="4052376"/>
            <a:chExt cx="8545885" cy="2332038"/>
          </a:xfrm>
        </p:grpSpPr>
        <p:pic>
          <p:nvPicPr>
            <p:cNvPr id="9" name="_x403225688" descr="EMB0011f3c039b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298" y="4052376"/>
              <a:ext cx="4198938" cy="2332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_x403226568" descr="EMB0011f3c039b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2" t="6089" r="3410" b="23825"/>
            <a:stretch/>
          </p:blipFill>
          <p:spPr bwMode="auto">
            <a:xfrm>
              <a:off x="5072587" y="4052376"/>
              <a:ext cx="4252596" cy="2288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37" y="799586"/>
            <a:ext cx="831532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38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2) </a:t>
            </a:r>
            <a:r>
              <a:rPr lang="ko-KR" altLang="en-US" dirty="0"/>
              <a:t>슈퍼 개인 등 </a:t>
            </a:r>
            <a:r>
              <a:rPr lang="ko-KR" altLang="en-US" dirty="0" err="1"/>
              <a:t>소호</a:t>
            </a:r>
            <a:r>
              <a:rPr lang="en-US" altLang="ko-KR" dirty="0"/>
              <a:t>(</a:t>
            </a:r>
            <a:r>
              <a:rPr lang="en-US" altLang="ko-KR" dirty="0" err="1"/>
              <a:t>Soho</a:t>
            </a:r>
            <a:r>
              <a:rPr lang="en-US" altLang="ko-KR" dirty="0"/>
              <a:t>)</a:t>
            </a:r>
            <a:r>
              <a:rPr lang="ko-KR" altLang="en-US" dirty="0"/>
              <a:t>가 주도하는 미래 경제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200" y="1747372"/>
            <a:ext cx="6673174" cy="451154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946" y="1651452"/>
            <a:ext cx="6562357" cy="4616690"/>
          </a:xfrm>
          <a:prstGeom prst="rect">
            <a:avLst/>
          </a:prstGeom>
        </p:spPr>
      </p:pic>
      <p:sp>
        <p:nvSpPr>
          <p:cNvPr id="12" name="내용 개체 틀 1"/>
          <p:cNvSpPr>
            <a:spLocks noGrp="1"/>
          </p:cNvSpPr>
          <p:nvPr>
            <p:ph idx="1"/>
          </p:nvPr>
        </p:nvSpPr>
        <p:spPr>
          <a:xfrm>
            <a:off x="153692" y="824236"/>
            <a:ext cx="9614170" cy="583660"/>
          </a:xfrm>
        </p:spPr>
        <p:txBody>
          <a:bodyPr/>
          <a:lstStyle/>
          <a:p>
            <a:r>
              <a:rPr lang="ko-KR" altLang="en-US" sz="2400" dirty="0" smtClean="0"/>
              <a:t>전 국민의 슈퍼 개인</a:t>
            </a:r>
            <a:r>
              <a:rPr lang="en-US" altLang="ko-KR" sz="2400" dirty="0" smtClean="0"/>
              <a:t>, </a:t>
            </a:r>
            <a:r>
              <a:rPr lang="ko-KR" altLang="en-US" sz="2400" dirty="0" err="1" smtClean="0"/>
              <a:t>인플루언서</a:t>
            </a:r>
            <a:r>
              <a:rPr lang="en-US" altLang="ko-KR" sz="2400" dirty="0" smtClean="0"/>
              <a:t>, 1</a:t>
            </a:r>
            <a:r>
              <a:rPr lang="ko-KR" altLang="en-US" sz="2400" dirty="0" smtClean="0"/>
              <a:t>인 기업</a:t>
            </a:r>
            <a:r>
              <a:rPr lang="en-US" altLang="ko-KR" sz="2400" dirty="0" smtClean="0"/>
              <a:t>(</a:t>
            </a:r>
            <a:r>
              <a:rPr lang="ko-KR" altLang="en-US" sz="2400" dirty="0" err="1" smtClean="0"/>
              <a:t>소호</a:t>
            </a:r>
            <a:r>
              <a:rPr lang="en-US" altLang="ko-KR" sz="2400" dirty="0" smtClean="0"/>
              <a:t>)</a:t>
            </a:r>
            <a:r>
              <a:rPr lang="ko-KR" altLang="en-US" sz="2400" dirty="0" smtClean="0"/>
              <a:t>의 시대 </a:t>
            </a:r>
            <a:endParaRPr lang="ko-KR" altLang="en-US" sz="24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94" y="1461317"/>
            <a:ext cx="5548921" cy="542338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193" y="1437130"/>
            <a:ext cx="6819824" cy="500775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071" y="1870586"/>
            <a:ext cx="7746607" cy="459848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5112" y="1492509"/>
            <a:ext cx="7443932" cy="53921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6791" y="1423869"/>
            <a:ext cx="3692467" cy="540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62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PRi_테마1">
  <a:themeElements>
    <a:clrScheme name="파랑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11_원본">
      <a:majorFont>
        <a:latin typeface="맑은 고딕"/>
        <a:ea typeface="맑은 고딕"/>
        <a:cs typeface=""/>
      </a:majorFont>
      <a:minorFont>
        <a:latin typeface="Gill Sans MT"/>
        <a:ea typeface="맑은 고딕"/>
        <a:cs typeface=""/>
      </a:minorFont>
    </a:fontScheme>
    <a:fmtScheme name="균형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0">
          <a:gsLst>
            <a:gs pos="0">
              <a:srgbClr val="98781E"/>
            </a:gs>
            <a:gs pos="50000">
              <a:srgbClr val="F2EFE4"/>
            </a:gs>
            <a:gs pos="100000">
              <a:srgbClr val="98781E"/>
            </a:gs>
          </a:gsLst>
          <a:lin ang="0" scaled="1"/>
        </a:gradFill>
        <a:ln w="9525">
          <a:noFill/>
          <a:round/>
          <a:headEnd/>
          <a:tailEnd/>
        </a:ln>
      </a:spPr>
      <a:bodyPr wrap="none" anchor="ctr"/>
      <a:lstStyle>
        <a:defPPr>
          <a:defRPr sz="1800"/>
        </a:defPPr>
      </a:lstStyle>
    </a:spDef>
  </a:objectDefaults>
  <a:extraClrSchemeLst>
    <a:extraClrScheme>
      <a:clrScheme name="11_원본 1">
        <a:dk1>
          <a:srgbClr val="000000"/>
        </a:dk1>
        <a:lt1>
          <a:srgbClr val="FFFFFF"/>
        </a:lt1>
        <a:dk2>
          <a:srgbClr val="464653"/>
        </a:dk2>
        <a:lt2>
          <a:srgbClr val="DDE9EC"/>
        </a:lt2>
        <a:accent1>
          <a:srgbClr val="727CA3"/>
        </a:accent1>
        <a:accent2>
          <a:srgbClr val="9FB8CD"/>
        </a:accent2>
        <a:accent3>
          <a:srgbClr val="FFFFFF"/>
        </a:accent3>
        <a:accent4>
          <a:srgbClr val="000000"/>
        </a:accent4>
        <a:accent5>
          <a:srgbClr val="BCBFCE"/>
        </a:accent5>
        <a:accent6>
          <a:srgbClr val="90A6BA"/>
        </a:accent6>
        <a:hlink>
          <a:srgbClr val="B292CA"/>
        </a:hlink>
        <a:folHlink>
          <a:srgbClr val="6B56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668</Words>
  <Application>Microsoft Office PowerPoint</Application>
  <PresentationFormat>A4 용지(210x297mm)</PresentationFormat>
  <Paragraphs>93</Paragraphs>
  <Slides>21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9" baseType="lpstr">
      <vt:lpstr>Gill Sans MT</vt:lpstr>
      <vt:lpstr>HY견고딕</vt:lpstr>
      <vt:lpstr>HY헤드라인M</vt:lpstr>
      <vt:lpstr>굴림</vt:lpstr>
      <vt:lpstr>맑은 고딕</vt:lpstr>
      <vt:lpstr>Arial</vt:lpstr>
      <vt:lpstr>Wingdings</vt:lpstr>
      <vt:lpstr>SPRi_테마1</vt:lpstr>
      <vt:lpstr>AI가 주도하는 디지털 경제사회 : 무엇을 할 것인가?  세계화 4.0과 미래 기업경제</vt:lpstr>
      <vt:lpstr>목 차</vt:lpstr>
      <vt:lpstr>세계화 4.0과 미래 기업 경제의 특징</vt:lpstr>
      <vt:lpstr>세계화 4.0과 미래 기업 경제의 특징</vt:lpstr>
      <vt:lpstr>1) 산업의 탈중앙화(unbundling)와 과업형 기업  </vt:lpstr>
      <vt:lpstr>1) 산업의 탈중앙화(unbundling)와 과업형 기업 </vt:lpstr>
      <vt:lpstr>1) 산업의 탈중앙화(unbundling)와 과업형 기업 </vt:lpstr>
      <vt:lpstr>1) 산업의 탈중앙화(unbundling)와 과업형 기업 </vt:lpstr>
      <vt:lpstr>2) 슈퍼 개인 등 소호(Soho)가 주도하는 미래 경제</vt:lpstr>
      <vt:lpstr>2) 슈퍼 개인 등 소호(Soho)가 주도하는 미래 경제</vt:lpstr>
      <vt:lpstr>2) 슈퍼 개인 등 소호(Soho)가 주도하는 미래 경제</vt:lpstr>
      <vt:lpstr>2) 슈퍼 개인 등 소호(Soho)가 주도하는 미래 경제</vt:lpstr>
      <vt:lpstr>2) 슈퍼 개인 등 소호(Soho)가 주도하는 미래 경제</vt:lpstr>
      <vt:lpstr>2. 전망과 과제 :   무엇을 준비할 것인가? </vt:lpstr>
      <vt:lpstr>2. 전망과 과제 : 무엇을 준비할 것인가?</vt:lpstr>
      <vt:lpstr>2. 전망과 과제 : 무엇을 준비할 것인가?</vt:lpstr>
      <vt:lpstr>2. 전망과 과제 : 무엇을 준비할 것인가?</vt:lpstr>
      <vt:lpstr>2. 전망과 과제 : 무엇을 준비할 것인가?</vt:lpstr>
      <vt:lpstr>2. 전망과 과제 : 무엇을 준비할 것인가?</vt:lpstr>
      <vt:lpstr>2. 전망과 과제 : 무엇을 준비할 것인가?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미래 디지털경제사회 : 무엇을 할 것인가?  과업형 기업과 소호 중심의 미래 기업 경제</dc:title>
  <dc:creator>SPRI</dc:creator>
  <cp:lastModifiedBy>Windows User</cp:lastModifiedBy>
  <cp:revision>91</cp:revision>
  <dcterms:modified xsi:type="dcterms:W3CDTF">2019-10-09T23:08:28Z</dcterms:modified>
</cp:coreProperties>
</file>